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7" r:id="rId3"/>
    <p:sldId id="287" r:id="rId4"/>
    <p:sldId id="288" r:id="rId5"/>
    <p:sldId id="289" r:id="rId6"/>
    <p:sldId id="294" r:id="rId7"/>
    <p:sldId id="295" r:id="rId8"/>
    <p:sldId id="298" r:id="rId9"/>
    <p:sldId id="299" r:id="rId10"/>
    <p:sldId id="300" r:id="rId11"/>
    <p:sldId id="293" r:id="rId12"/>
    <p:sldId id="291" r:id="rId13"/>
    <p:sldId id="292" r:id="rId14"/>
    <p:sldId id="301" r:id="rId15"/>
    <p:sldId id="302" r:id="rId16"/>
    <p:sldId id="303" r:id="rId17"/>
    <p:sldId id="304" r:id="rId18"/>
    <p:sldId id="305" r:id="rId19"/>
    <p:sldId id="306" r:id="rId20"/>
    <p:sldId id="307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68"/>
    <p:restoredTop sz="94654"/>
  </p:normalViewPr>
  <p:slideViewPr>
    <p:cSldViewPr snapToGrid="0" snapToObjects="1">
      <p:cViewPr varScale="1">
        <p:scale>
          <a:sx n="108" d="100"/>
          <a:sy n="108" d="100"/>
        </p:scale>
        <p:origin x="52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555774-C07F-AD4F-A0A8-89D378150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F05F96B-C503-0D4F-B4BB-0EBB41035A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988E210-B9C5-3944-9913-3377A859F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48255-9C31-934B-B7BF-D80607BCED1B}" type="datetimeFigureOut">
              <a:rPr kumimoji="1" lang="zh-TW" altLang="en-US" smtClean="0"/>
              <a:t>2021/1/7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F47E09-32E6-1243-84D8-BE1B76F6C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A48B32D-98FB-604F-A4E2-91A1A7338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69B4-90D4-4942-978D-B468A68020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32925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DD2341-F694-8D41-BD5E-2CB8ED5A1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5CA186C-E130-4249-B34F-0B8667BD43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0AF070-5480-CF40-9ACD-4A1E5927A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48255-9C31-934B-B7BF-D80607BCED1B}" type="datetimeFigureOut">
              <a:rPr kumimoji="1" lang="zh-TW" altLang="en-US" smtClean="0"/>
              <a:t>2021/1/7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FED3C6E-77B0-434E-AA2E-0139779F9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C03B726-C71C-BF49-ADC8-E0F1F87C3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69B4-90D4-4942-978D-B468A68020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05711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352425F-9B19-8543-8EEB-748BA080A6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883853A-7129-5A46-98C3-2167F4F14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090CFF3-F904-744C-A7A2-FFE743E3A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48255-9C31-934B-B7BF-D80607BCED1B}" type="datetimeFigureOut">
              <a:rPr kumimoji="1" lang="zh-TW" altLang="en-US" smtClean="0"/>
              <a:t>2021/1/7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2DB5BFA-4661-1A47-A311-C71BE88AD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D0625C-C38B-8344-B907-F0694BC7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69B4-90D4-4942-978D-B468A68020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22232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374A20-7EBF-2543-A4D6-BF0571FF6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952799-3B8C-3447-8169-006937116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02D67B-5CB7-6C47-BACC-9ED4EDDDF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48255-9C31-934B-B7BF-D80607BCED1B}" type="datetimeFigureOut">
              <a:rPr kumimoji="1" lang="zh-TW" altLang="en-US" smtClean="0"/>
              <a:t>2021/1/7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956A010-AD6E-2640-B68A-2C1AC9CB2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FE3F2EE-F77E-624E-BCD4-48E5754B9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69B4-90D4-4942-978D-B468A68020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8365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5CC70B-E919-E14E-B3D1-5A55DFE01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78B7F36-A318-5D42-AA2F-FB1F1AE9A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543A595-F11F-8D45-9237-CF9335698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48255-9C31-934B-B7BF-D80607BCED1B}" type="datetimeFigureOut">
              <a:rPr kumimoji="1" lang="zh-TW" altLang="en-US" smtClean="0"/>
              <a:t>2021/1/7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4D55A35-5BDC-FE4E-980D-6F9061209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3C8951-69F2-D347-84FD-5F3A92A92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69B4-90D4-4942-978D-B468A68020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81442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750AC0-74CD-E546-8B47-06EE9F37F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A019C3-E4AC-6C43-8DE4-C962E73F2E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197E54F-F4E7-6B48-99B1-C16913A0A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AC74E9B-86E9-0A40-A6C6-E0B64F8C7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48255-9C31-934B-B7BF-D80607BCED1B}" type="datetimeFigureOut">
              <a:rPr kumimoji="1" lang="zh-TW" altLang="en-US" smtClean="0"/>
              <a:t>2021/1/7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D860BD1-450E-5E41-A955-6E81C15E6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F8502B1-59C1-2841-8F19-535F6C8DA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69B4-90D4-4942-978D-B468A68020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78052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C0BA9D-C7EA-F841-AD4E-DA5C4CC60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2C509E5-FDA2-FE4F-8B98-969DD2E62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51A9A26-FDC3-F046-97F1-0F94FC338C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E6BD00F-971B-9F4F-847E-B5E2C4CFF1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E5D50A4-F109-FF41-A9C2-BEABEE9472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32EAB69-A687-7F43-96B4-833366E69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48255-9C31-934B-B7BF-D80607BCED1B}" type="datetimeFigureOut">
              <a:rPr kumimoji="1" lang="zh-TW" altLang="en-US" smtClean="0"/>
              <a:t>2021/1/7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B8815C5-B4B1-9244-938A-12B0DE975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B8A26A-A7C9-104D-B39B-6BC715223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69B4-90D4-4942-978D-B468A68020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4409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CE4285-98AB-114F-A563-D7B97B47F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33A50CD-CCF4-BB41-BF5A-2D98DE43E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48255-9C31-934B-B7BF-D80607BCED1B}" type="datetimeFigureOut">
              <a:rPr kumimoji="1" lang="zh-TW" altLang="en-US" smtClean="0"/>
              <a:t>2021/1/7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AEF49F2-3393-F84D-BE36-317822758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4846BCF-4A47-0E4A-87A4-3A73249AB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69B4-90D4-4942-978D-B468A68020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1028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34E173F-CD2C-234D-9011-66920C64F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48255-9C31-934B-B7BF-D80607BCED1B}" type="datetimeFigureOut">
              <a:rPr kumimoji="1" lang="zh-TW" altLang="en-US" smtClean="0"/>
              <a:t>2021/1/7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A794B1E-6238-8547-9FE4-67A0518A0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5AA6C2-2AB7-3144-BBFD-8F8671ECE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69B4-90D4-4942-978D-B468A68020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36541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255488-B75E-264F-9FAD-FE39EB614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C25C71-1F99-AE43-B048-92736629C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7FCB3E5-A9F9-3B45-B080-37AF179C5B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ABEFB8-8F3D-3648-9A0D-C8DA17970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48255-9C31-934B-B7BF-D80607BCED1B}" type="datetimeFigureOut">
              <a:rPr kumimoji="1" lang="zh-TW" altLang="en-US" smtClean="0"/>
              <a:t>2021/1/7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0B713CC-A04A-B140-9A5A-97AAA412A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E8B248F-E0DD-B840-8C8A-366CCF476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69B4-90D4-4942-978D-B468A68020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54606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C8E3C3-32FD-434C-8614-F29DF7088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194BD2C-B64A-6744-8DD9-6FE2C35A93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E9E3DD5-3925-1D47-B788-6E18B6370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6FD5407-41C9-774E-8173-708C8D48A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48255-9C31-934B-B7BF-D80607BCED1B}" type="datetimeFigureOut">
              <a:rPr kumimoji="1" lang="zh-TW" altLang="en-US" smtClean="0"/>
              <a:t>2021/1/7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E10F7FD-630C-0648-A822-763BFCF15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411B74A-FDE7-A740-96A6-4167CF413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69B4-90D4-4942-978D-B468A68020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818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A4A2C21-BB1D-2145-A8BB-8EE5D2DB0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936EE50-4BE3-6549-823B-0ABD544F7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6497A2-05CB-D840-918F-4EA4C1047D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48255-9C31-934B-B7BF-D80607BCED1B}" type="datetimeFigureOut">
              <a:rPr kumimoji="1" lang="zh-TW" altLang="en-US" smtClean="0"/>
              <a:t>2021/1/7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C99B17-710F-1948-A531-3B614A335B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9E82E0C-3C47-2340-8ED6-22653AD24C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069B4-90D4-4942-978D-B468A68020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006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zhuanlan.zhihu.com/p/2511015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0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48EE49-51CB-4F7D-B288-129FD1287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28397" y="-2667002"/>
            <a:ext cx="6858002" cy="12192000"/>
          </a:xfrm>
          <a:prstGeom prst="rect">
            <a:avLst/>
          </a:prstGeom>
        </p:spPr>
      </p:pic>
      <p:pic>
        <p:nvPicPr>
          <p:cNvPr id="5" name="图片 9">
            <a:extLst>
              <a:ext uri="{FF2B5EF4-FFF2-40B4-BE49-F238E27FC236}">
                <a16:creationId xmlns:a16="http://schemas.microsoft.com/office/drawing/2014/main" id="{CD754AA3-0420-4588-B495-FE2364321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270748" cy="930641"/>
          </a:xfrm>
          <a:prstGeom prst="rect">
            <a:avLst/>
          </a:prstGeom>
        </p:spPr>
      </p:pic>
      <p:pic>
        <p:nvPicPr>
          <p:cNvPr id="6" name="图片 10">
            <a:extLst>
              <a:ext uri="{FF2B5EF4-FFF2-40B4-BE49-F238E27FC236}">
                <a16:creationId xmlns:a16="http://schemas.microsoft.com/office/drawing/2014/main" id="{0F21926A-6F97-4AD3-B6DB-FCC3C22702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522583"/>
            <a:ext cx="4306520" cy="133541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5B97DDD-FB91-4917-A104-25C68B0DE5D9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CC66F5B-D4A8-4943-BC24-3781172F8073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136F2DE6-6CE3-4C36-B7C7-5262B0447A02}"/>
              </a:ext>
            </a:extLst>
          </p:cNvPr>
          <p:cNvSpPr txBox="1">
            <a:spLocks/>
          </p:cNvSpPr>
          <p:nvPr/>
        </p:nvSpPr>
        <p:spPr>
          <a:xfrm>
            <a:off x="2557790" y="3139892"/>
            <a:ext cx="6999217" cy="12688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latin typeface="Mongolian Baiti" panose="03000500000000000000" pitchFamily="66" charset="0"/>
                <a:cs typeface="Mongolian Baiti" panose="03000500000000000000" pitchFamily="66" charset="0"/>
              </a:rPr>
              <a:t>Final Project</a:t>
            </a:r>
          </a:p>
          <a:p>
            <a:br>
              <a:rPr lang="en-US" altLang="zh-TW" b="1" dirty="0">
                <a:latin typeface="Mongolian Baiti" panose="03000500000000000000" pitchFamily="66" charset="0"/>
                <a:cs typeface="Mongolian Baiti" panose="03000500000000000000" pitchFamily="66" charset="0"/>
              </a:rPr>
            </a:br>
            <a:r>
              <a:rPr kumimoji="1" lang="en-US" altLang="zh-TW" sz="3600" dirty="0"/>
              <a:t>Benefit of Orthogonal Initialization in Deep Linear Networks</a:t>
            </a:r>
            <a:endParaRPr lang="zh-CN" altLang="en-US" sz="3600" b="1" spc="600" dirty="0">
              <a:latin typeface="Mongolian Baiti" panose="03000500000000000000" pitchFamily="66" charset="0"/>
              <a:ea typeface="幼圆" panose="02010509060101010101" pitchFamily="49" charset="-122"/>
              <a:cs typeface="Mongolian Baiti" panose="03000500000000000000" pitchFamily="66" charset="0"/>
            </a:endParaRPr>
          </a:p>
        </p:txBody>
      </p:sp>
      <p:grpSp>
        <p:nvGrpSpPr>
          <p:cNvPr id="11" name="组合 22">
            <a:extLst>
              <a:ext uri="{FF2B5EF4-FFF2-40B4-BE49-F238E27FC236}">
                <a16:creationId xmlns:a16="http://schemas.microsoft.com/office/drawing/2014/main" id="{76149B32-B38A-4288-B1C6-67DF1629A67F}"/>
              </a:ext>
            </a:extLst>
          </p:cNvPr>
          <p:cNvGrpSpPr/>
          <p:nvPr/>
        </p:nvGrpSpPr>
        <p:grpSpPr>
          <a:xfrm>
            <a:off x="2135374" y="1832025"/>
            <a:ext cx="1266151" cy="537218"/>
            <a:chOff x="2119312" y="1260814"/>
            <a:chExt cx="8017062" cy="3401575"/>
          </a:xfrm>
        </p:grpSpPr>
        <p:pic>
          <p:nvPicPr>
            <p:cNvPr id="12" name="图片 19">
              <a:extLst>
                <a:ext uri="{FF2B5EF4-FFF2-40B4-BE49-F238E27FC236}">
                  <a16:creationId xmlns:a16="http://schemas.microsoft.com/office/drawing/2014/main" id="{4867FE81-18DC-425F-95AC-4DF43AA58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9312" y="3109811"/>
              <a:ext cx="7953376" cy="1552578"/>
            </a:xfrm>
            <a:prstGeom prst="rect">
              <a:avLst/>
            </a:prstGeom>
          </p:spPr>
        </p:pic>
        <p:pic>
          <p:nvPicPr>
            <p:cNvPr id="13" name="图片 21">
              <a:extLst>
                <a:ext uri="{FF2B5EF4-FFF2-40B4-BE49-F238E27FC236}">
                  <a16:creationId xmlns:a16="http://schemas.microsoft.com/office/drawing/2014/main" id="{36485AAB-B029-4D96-AE50-BD20CA54D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5374" y="1260814"/>
              <a:ext cx="8001000" cy="1647825"/>
            </a:xfrm>
            <a:prstGeom prst="rect">
              <a:avLst/>
            </a:prstGeom>
          </p:spPr>
        </p:pic>
      </p:grpSp>
      <p:grpSp>
        <p:nvGrpSpPr>
          <p:cNvPr id="14" name="组合 23">
            <a:extLst>
              <a:ext uri="{FF2B5EF4-FFF2-40B4-BE49-F238E27FC236}">
                <a16:creationId xmlns:a16="http://schemas.microsoft.com/office/drawing/2014/main" id="{4C6C0111-82B9-4549-85B0-A4F4A7F7F6C6}"/>
              </a:ext>
            </a:extLst>
          </p:cNvPr>
          <p:cNvGrpSpPr/>
          <p:nvPr/>
        </p:nvGrpSpPr>
        <p:grpSpPr>
          <a:xfrm flipH="1">
            <a:off x="8703202" y="1839930"/>
            <a:ext cx="1266151" cy="537218"/>
            <a:chOff x="2119312" y="1260814"/>
            <a:chExt cx="8017062" cy="3401575"/>
          </a:xfrm>
        </p:grpSpPr>
        <p:pic>
          <p:nvPicPr>
            <p:cNvPr id="15" name="图片 24">
              <a:extLst>
                <a:ext uri="{FF2B5EF4-FFF2-40B4-BE49-F238E27FC236}">
                  <a16:creationId xmlns:a16="http://schemas.microsoft.com/office/drawing/2014/main" id="{D5B2D54E-9AA8-40D0-B5F6-763DCD28B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9312" y="3109811"/>
              <a:ext cx="7953376" cy="1552578"/>
            </a:xfrm>
            <a:prstGeom prst="rect">
              <a:avLst/>
            </a:prstGeom>
          </p:spPr>
        </p:pic>
        <p:pic>
          <p:nvPicPr>
            <p:cNvPr id="16" name="图片 25">
              <a:extLst>
                <a:ext uri="{FF2B5EF4-FFF2-40B4-BE49-F238E27FC236}">
                  <a16:creationId xmlns:a16="http://schemas.microsoft.com/office/drawing/2014/main" id="{45A0C6A0-9A20-4826-BC00-84F833E73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5374" y="1260814"/>
              <a:ext cx="8001000" cy="1647825"/>
            </a:xfrm>
            <a:prstGeom prst="rect">
              <a:avLst/>
            </a:prstGeom>
          </p:spPr>
        </p:pic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FF579A30-7E97-4D8E-AD4F-870B431AECD6}"/>
              </a:ext>
            </a:extLst>
          </p:cNvPr>
          <p:cNvSpPr/>
          <p:nvPr/>
        </p:nvSpPr>
        <p:spPr>
          <a:xfrm>
            <a:off x="3009274" y="2405707"/>
            <a:ext cx="60962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2000" b="1" spc="3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E3AA602C-34F4-4615-A182-68E11CBFCFCF}"/>
              </a:ext>
            </a:extLst>
          </p:cNvPr>
          <p:cNvSpPr txBox="1">
            <a:spLocks/>
          </p:cNvSpPr>
          <p:nvPr/>
        </p:nvSpPr>
        <p:spPr>
          <a:xfrm>
            <a:off x="3095074" y="5285378"/>
            <a:ext cx="5608128" cy="4499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電機四     傅敬倫</a:t>
            </a:r>
            <a:br>
              <a:rPr lang="en-US" altLang="zh-CN" sz="24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CN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21296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6" y="696437"/>
            <a:ext cx="8079720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Gradient Vanish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1360725" y="20024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pic>
        <p:nvPicPr>
          <p:cNvPr id="20" name="圖片 19">
            <a:extLst>
              <a:ext uri="{FF2B5EF4-FFF2-40B4-BE49-F238E27FC236}">
                <a16:creationId xmlns:a16="http://schemas.microsoft.com/office/drawing/2014/main" id="{A0547674-318F-7B42-A149-C77CE1DE5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735" y="2816950"/>
            <a:ext cx="9823374" cy="35217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42CA149E-7458-0D45-80D4-915252386263}"/>
                  </a:ext>
                </a:extLst>
              </p:cNvPr>
              <p:cNvSpPr txBox="1"/>
              <p:nvPr/>
            </p:nvSpPr>
            <p:spPr>
              <a:xfrm>
                <a:off x="1200226" y="1978537"/>
                <a:ext cx="774820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With layer increasing, all value become 0 </a:t>
                </a:r>
                <a:r>
                  <a:rPr kumimoji="1" lang="en-US" altLang="zh-TW" sz="2400" dirty="0">
                    <a:sym typeface="Wingdings" pitchFamily="2" charset="2"/>
                  </a:rPr>
                  <a:t> gradient </a:t>
                </a:r>
                <a14:m>
                  <m:oMath xmlns:m="http://schemas.openxmlformats.org/officeDocument/2006/math">
                    <m:r>
                      <a:rPr kumimoji="1"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≈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0</m:t>
                    </m:r>
                  </m:oMath>
                </a14:m>
                <a:endParaRPr kumimoji="1" lang="en-US" altLang="zh-TW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By backward chain rule : all parameters can’t be upgraded</a:t>
                </a:r>
                <a:endParaRPr kumimoji="1" lang="zh-TW" altLang="en-US" sz="24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42CA149E-7458-0D45-80D4-915252386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226" y="1978537"/>
                <a:ext cx="7748208" cy="830997"/>
              </a:xfrm>
              <a:prstGeom prst="rect">
                <a:avLst/>
              </a:prstGeom>
              <a:blipFill>
                <a:blip r:embed="rId5"/>
                <a:stretch>
                  <a:fillRect l="-1146" t="-7576" b="-151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1337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7" y="696437"/>
            <a:ext cx="660018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Common way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6192" y="1632426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dirty="0"/>
              <a:t>2 common ways to help training Deep Neural Networks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TW" dirty="0"/>
              <a:t>Batch normalization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TW" dirty="0"/>
              <a:t>Skip-connection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D9EB42B5-4DE3-B94B-A6A6-F4109BF9DE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869" t="19395" r="13888" b="41804"/>
          <a:stretch/>
        </p:blipFill>
        <p:spPr>
          <a:xfrm>
            <a:off x="5769560" y="2601102"/>
            <a:ext cx="2755083" cy="387483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BF7ABCA-8055-5A4C-80C1-E1CB4F4AB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336" y="3248002"/>
            <a:ext cx="4193856" cy="303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346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7" y="696437"/>
            <a:ext cx="660018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Why choose Linear ?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dirty="0"/>
              <a:t>Linear is easy to observe loss</a:t>
            </a:r>
          </a:p>
          <a:p>
            <a:r>
              <a:rPr kumimoji="1" lang="en-US" altLang="zh-TW" dirty="0"/>
              <a:t>nonlinear function may destroy orthogonal matric</a:t>
            </a:r>
          </a:p>
          <a:p>
            <a:r>
              <a:rPr kumimoji="1" lang="en-US" altLang="zh-TW" dirty="0"/>
              <a:t>Deep &gt; nonlinear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8736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7" y="696437"/>
            <a:ext cx="660018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Why orthogonal initialization ?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dirty="0"/>
              <a:t>2 common ways to help training Deep Neural Networks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TW" dirty="0"/>
              <a:t>Batch normalization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TW" dirty="0"/>
              <a:t>Skip-connection</a:t>
            </a:r>
          </a:p>
          <a:p>
            <a:r>
              <a:rPr kumimoji="1" lang="en-US" altLang="zh-TW" dirty="0"/>
              <a:t>Can preserve the norm</a:t>
            </a:r>
          </a:p>
          <a:p>
            <a:pPr marL="457200" lvl="1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2" name="圓角矩形 1">
            <a:extLst>
              <a:ext uri="{FF2B5EF4-FFF2-40B4-BE49-F238E27FC236}">
                <a16:creationId xmlns:a16="http://schemas.microsoft.com/office/drawing/2014/main" id="{7B4D6B61-FCE0-5B43-920F-11F3C9085CCF}"/>
              </a:ext>
            </a:extLst>
          </p:cNvPr>
          <p:cNvSpPr/>
          <p:nvPr/>
        </p:nvSpPr>
        <p:spPr>
          <a:xfrm>
            <a:off x="4363396" y="4154477"/>
            <a:ext cx="1728788" cy="13890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W</a:t>
            </a:r>
            <a:endParaRPr kumimoji="1" lang="zh-TW" altLang="en-US" sz="2800" dirty="0"/>
          </a:p>
        </p:txBody>
      </p:sp>
      <p:sp>
        <p:nvSpPr>
          <p:cNvPr id="12" name="向右箭號 11">
            <a:extLst>
              <a:ext uri="{FF2B5EF4-FFF2-40B4-BE49-F238E27FC236}">
                <a16:creationId xmlns:a16="http://schemas.microsoft.com/office/drawing/2014/main" id="{8AE239A5-A922-9C41-9309-0B80A47BBC65}"/>
              </a:ext>
            </a:extLst>
          </p:cNvPr>
          <p:cNvSpPr/>
          <p:nvPr/>
        </p:nvSpPr>
        <p:spPr>
          <a:xfrm>
            <a:off x="3452036" y="4641844"/>
            <a:ext cx="694792" cy="4143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向右箭號 14">
            <a:extLst>
              <a:ext uri="{FF2B5EF4-FFF2-40B4-BE49-F238E27FC236}">
                <a16:creationId xmlns:a16="http://schemas.microsoft.com/office/drawing/2014/main" id="{7ED4EA75-47AF-5643-B1F2-806ECF5C9039}"/>
              </a:ext>
            </a:extLst>
          </p:cNvPr>
          <p:cNvSpPr/>
          <p:nvPr/>
        </p:nvSpPr>
        <p:spPr>
          <a:xfrm>
            <a:off x="6339371" y="4641844"/>
            <a:ext cx="694792" cy="4143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B60C278-1317-344C-9346-FFC9BDFDB00D}"/>
              </a:ext>
            </a:extLst>
          </p:cNvPr>
          <p:cNvSpPr txBox="1"/>
          <p:nvPr/>
        </p:nvSpPr>
        <p:spPr>
          <a:xfrm>
            <a:off x="2649793" y="4587402"/>
            <a:ext cx="984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/>
              <a:t>X</a:t>
            </a:r>
            <a:endParaRPr kumimoji="1" lang="zh-TW" altLang="en-US" sz="2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590576E-8EC6-544A-B11D-78FE85644AFF}"/>
              </a:ext>
            </a:extLst>
          </p:cNvPr>
          <p:cNvSpPr txBox="1"/>
          <p:nvPr/>
        </p:nvSpPr>
        <p:spPr>
          <a:xfrm>
            <a:off x="7339579" y="4566349"/>
            <a:ext cx="984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/>
              <a:t>WX</a:t>
            </a:r>
            <a:endParaRPr kumimoji="1"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C88C536-1590-CD4C-9572-6BDCF2F2112F}"/>
                  </a:ext>
                </a:extLst>
              </p:cNvPr>
              <p:cNvSpPr txBox="1"/>
              <p:nvPr/>
            </p:nvSpPr>
            <p:spPr>
              <a:xfrm>
                <a:off x="6289640" y="4011921"/>
                <a:ext cx="526494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𝑊𝑋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𝑊𝑋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C88C536-1590-CD4C-9572-6BDCF2F21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640" y="4011921"/>
                <a:ext cx="5264944" cy="369332"/>
              </a:xfrm>
              <a:prstGeom prst="rect">
                <a:avLst/>
              </a:prstGeom>
              <a:blipFill>
                <a:blip r:embed="rId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6917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7" y="696437"/>
            <a:ext cx="660018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Experience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2400" dirty="0"/>
              <a:t>Two model : Original Model, Orthogonal Model</a:t>
            </a:r>
          </a:p>
          <a:p>
            <a:r>
              <a:rPr kumimoji="1" lang="en-US" altLang="zh-TW" sz="2400" dirty="0"/>
              <a:t>Epoch : 1</a:t>
            </a:r>
          </a:p>
          <a:p>
            <a:r>
              <a:rPr kumimoji="1" lang="en-US" altLang="zh-TW" sz="2400" dirty="0"/>
              <a:t>Optimizer : SGD</a:t>
            </a:r>
          </a:p>
          <a:p>
            <a:r>
              <a:rPr kumimoji="1" lang="en-US" altLang="zh-TW" sz="2400" dirty="0"/>
              <a:t>Learning rate : 0.01</a:t>
            </a:r>
          </a:p>
          <a:p>
            <a:r>
              <a:rPr kumimoji="1" lang="en-US" altLang="zh-TW" sz="2400" dirty="0"/>
              <a:t>Test size : 12000</a:t>
            </a:r>
          </a:p>
          <a:p>
            <a:endParaRPr kumimoji="1" lang="zh-TW" altLang="en-US" dirty="0"/>
          </a:p>
        </p:txBody>
      </p:sp>
      <p:graphicFrame>
        <p:nvGraphicFramePr>
          <p:cNvPr id="2" name="表格 11">
            <a:extLst>
              <a:ext uri="{FF2B5EF4-FFF2-40B4-BE49-F238E27FC236}">
                <a16:creationId xmlns:a16="http://schemas.microsoft.com/office/drawing/2014/main" id="{51586A46-B518-0046-A65C-A5A2D90CEE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679847"/>
              </p:ext>
            </p:extLst>
          </p:nvPr>
        </p:nvGraphicFramePr>
        <p:xfrm>
          <a:off x="1044992" y="4179497"/>
          <a:ext cx="8153400" cy="19085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76700">
                  <a:extLst>
                    <a:ext uri="{9D8B030D-6E8A-4147-A177-3AD203B41FA5}">
                      <a16:colId xmlns:a16="http://schemas.microsoft.com/office/drawing/2014/main" val="2812469840"/>
                    </a:ext>
                  </a:extLst>
                </a:gridCol>
                <a:gridCol w="4076700">
                  <a:extLst>
                    <a:ext uri="{9D8B030D-6E8A-4147-A177-3AD203B41FA5}">
                      <a16:colId xmlns:a16="http://schemas.microsoft.com/office/drawing/2014/main" val="3521527397"/>
                    </a:ext>
                  </a:extLst>
                </a:gridCol>
              </a:tblGrid>
              <a:tr h="63617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Model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Accuracy on test set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6927303"/>
                  </a:ext>
                </a:extLst>
              </a:tr>
              <a:tr h="63617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Original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10.6%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349522"/>
                  </a:ext>
                </a:extLst>
              </a:tr>
              <a:tr h="63617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Orthogonal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90.6%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14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2792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7" y="696437"/>
            <a:ext cx="660018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Layers 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TW" altLang="en-US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1A32E23A-BC13-4A40-AD2C-75FD891F8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558" y="2508825"/>
            <a:ext cx="5711721" cy="2887949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DA4DCDCD-19ED-7241-8C05-A02102EB2B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0951" y="2515181"/>
            <a:ext cx="5838116" cy="2905136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2703EFFA-07F3-4D45-B0D9-00957E2F15C3}"/>
              </a:ext>
            </a:extLst>
          </p:cNvPr>
          <p:cNvSpPr txBox="1"/>
          <p:nvPr/>
        </p:nvSpPr>
        <p:spPr>
          <a:xfrm>
            <a:off x="2430330" y="1962582"/>
            <a:ext cx="1522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/>
              <a:t>Layer_1</a:t>
            </a:r>
            <a:endParaRPr kumimoji="1" lang="zh-TW" altLang="en-US" sz="32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9C62E7C-5833-A840-A906-DB662067FBCB}"/>
              </a:ext>
            </a:extLst>
          </p:cNvPr>
          <p:cNvSpPr txBox="1"/>
          <p:nvPr/>
        </p:nvSpPr>
        <p:spPr>
          <a:xfrm>
            <a:off x="8189188" y="1962582"/>
            <a:ext cx="1522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/>
              <a:t>Layer_5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579509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7" y="696437"/>
            <a:ext cx="660018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Layers 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703EFFA-07F3-4D45-B0D9-00957E2F15C3}"/>
              </a:ext>
            </a:extLst>
          </p:cNvPr>
          <p:cNvSpPr txBox="1"/>
          <p:nvPr/>
        </p:nvSpPr>
        <p:spPr>
          <a:xfrm>
            <a:off x="2430330" y="1962582"/>
            <a:ext cx="1522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/>
              <a:t>Layer_8</a:t>
            </a:r>
            <a:endParaRPr kumimoji="1" lang="zh-TW" altLang="en-US" sz="32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9C62E7C-5833-A840-A906-DB662067FBCB}"/>
              </a:ext>
            </a:extLst>
          </p:cNvPr>
          <p:cNvSpPr txBox="1"/>
          <p:nvPr/>
        </p:nvSpPr>
        <p:spPr>
          <a:xfrm>
            <a:off x="8189188" y="1962582"/>
            <a:ext cx="2085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/>
              <a:t>Layer_11</a:t>
            </a:r>
            <a:endParaRPr kumimoji="1" lang="zh-TW" altLang="en-US" sz="3200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2D61AC4-86D4-244C-B4FF-DC13B81E9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24" y="2542376"/>
            <a:ext cx="5577469" cy="2909178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E620B57A-489F-4E48-84A3-ECECFFCF8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8107" y="2523817"/>
            <a:ext cx="5568198" cy="293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18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7" y="696437"/>
            <a:ext cx="660018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Loss 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5CD0A97D-0D30-7B45-ACB2-126405A4C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714" y="1545269"/>
            <a:ext cx="8181975" cy="442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99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4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7" y="696437"/>
            <a:ext cx="660018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Future works 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B3A9C83-FBE4-4248-A4B1-89FE23D9B0B1}"/>
              </a:ext>
            </a:extLst>
          </p:cNvPr>
          <p:cNvSpPr txBox="1"/>
          <p:nvPr/>
        </p:nvSpPr>
        <p:spPr>
          <a:xfrm>
            <a:off x="1103971" y="2013116"/>
            <a:ext cx="83829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Non-linear function is a challenge for orthogonal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Not only initialization orthogonal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Loss function can also leading orthogonal 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73938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4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7" y="696437"/>
            <a:ext cx="660018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Ref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B3A9C83-FBE4-4248-A4B1-89FE23D9B0B1}"/>
              </a:ext>
            </a:extLst>
          </p:cNvPr>
          <p:cNvSpPr txBox="1"/>
          <p:nvPr/>
        </p:nvSpPr>
        <p:spPr>
          <a:xfrm>
            <a:off x="1103971" y="1631981"/>
            <a:ext cx="838292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b="1" dirty="0"/>
              <a:t>聊一聊深度學習的</a:t>
            </a:r>
            <a:r>
              <a:rPr lang="en" altLang="zh-TW" sz="2800" b="1" dirty="0"/>
              <a:t>weight initialization</a:t>
            </a:r>
            <a:r>
              <a:rPr kumimoji="1" lang="en-US" altLang="zh-TW" sz="2800" dirty="0">
                <a:hlinkClick r:id="rId4"/>
              </a:rPr>
              <a:t>    https://zhuanlan.zhihu.com/p/25110150</a:t>
            </a:r>
            <a:endParaRPr kumimoji="1" lang="en-US" altLang="zh-TW" sz="2800" dirty="0"/>
          </a:p>
          <a:p>
            <a:endParaRPr kumimoji="1" lang="en" altLang="zh-TW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zh-TW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zh-TW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sz="2800" dirty="0"/>
              <a:t>My code is on my </a:t>
            </a:r>
            <a:r>
              <a:rPr kumimoji="1" lang="en" altLang="zh-TW" sz="2800" dirty="0" err="1"/>
              <a:t>Github</a:t>
            </a:r>
            <a:r>
              <a:rPr kumimoji="1" lang="en" altLang="zh-TW" sz="2800" dirty="0"/>
              <a:t> : Allen0307</a:t>
            </a:r>
          </a:p>
          <a:p>
            <a:r>
              <a:rPr kumimoji="1" lang="en" altLang="zh-TW" sz="2800" dirty="0"/>
              <a:t>    https://</a:t>
            </a:r>
            <a:r>
              <a:rPr kumimoji="1" lang="en" altLang="zh-TW" sz="2800" dirty="0" err="1"/>
              <a:t>github.com</a:t>
            </a:r>
            <a:r>
              <a:rPr kumimoji="1" lang="en" altLang="zh-TW" sz="2800" dirty="0"/>
              <a:t>/Allen0307/Linear-algebra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63095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>
            <a:extLst>
              <a:ext uri="{FF2B5EF4-FFF2-40B4-BE49-F238E27FC236}">
                <a16:creationId xmlns:a16="http://schemas.microsoft.com/office/drawing/2014/main" id="{73F35AD8-AE15-4933-A37A-5CE4F4608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293C1971-CE18-45A5-B404-7ECC2DC174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522583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DB965A3-3AF2-443D-9A25-A1295CAC35D7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D97511C-C25F-4794-BAFB-39875F8779A2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" name="组合 59">
            <a:extLst>
              <a:ext uri="{FF2B5EF4-FFF2-40B4-BE49-F238E27FC236}">
                <a16:creationId xmlns:a16="http://schemas.microsoft.com/office/drawing/2014/main" id="{7DC0C9A0-C85F-42D0-9683-B331D4CA2B6A}"/>
              </a:ext>
            </a:extLst>
          </p:cNvPr>
          <p:cNvGrpSpPr/>
          <p:nvPr/>
        </p:nvGrpSpPr>
        <p:grpSpPr>
          <a:xfrm>
            <a:off x="900585" y="438892"/>
            <a:ext cx="4538591" cy="3912224"/>
            <a:chOff x="907741" y="1472887"/>
            <a:chExt cx="4538591" cy="3912224"/>
          </a:xfrm>
        </p:grpSpPr>
        <p:sp>
          <p:nvSpPr>
            <p:cNvPr id="8" name="椭圆 26">
              <a:extLst>
                <a:ext uri="{FF2B5EF4-FFF2-40B4-BE49-F238E27FC236}">
                  <a16:creationId xmlns:a16="http://schemas.microsoft.com/office/drawing/2014/main" id="{0C72B708-CE98-461D-B26C-5B91134B08FE}"/>
                </a:ext>
              </a:extLst>
            </p:cNvPr>
            <p:cNvSpPr/>
            <p:nvPr/>
          </p:nvSpPr>
          <p:spPr>
            <a:xfrm>
              <a:off x="1171830" y="1904562"/>
              <a:ext cx="3048875" cy="3048875"/>
            </a:xfrm>
            <a:prstGeom prst="ellipse">
              <a:avLst/>
            </a:prstGeom>
            <a:solidFill>
              <a:srgbClr val="F7BF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9" name="图片 25">
              <a:extLst>
                <a:ext uri="{FF2B5EF4-FFF2-40B4-BE49-F238E27FC236}">
                  <a16:creationId xmlns:a16="http://schemas.microsoft.com/office/drawing/2014/main" id="{9FB619CB-B8CC-4441-9BDD-52C6B16C1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741" y="1472887"/>
              <a:ext cx="4538591" cy="3912224"/>
            </a:xfrm>
            <a:prstGeom prst="rect">
              <a:avLst/>
            </a:prstGeom>
          </p:spPr>
        </p:pic>
      </p:grpSp>
      <p:grpSp>
        <p:nvGrpSpPr>
          <p:cNvPr id="11" name="组 1">
            <a:extLst>
              <a:ext uri="{FF2B5EF4-FFF2-40B4-BE49-F238E27FC236}">
                <a16:creationId xmlns:a16="http://schemas.microsoft.com/office/drawing/2014/main" id="{F8F4A70D-B946-42A9-B086-EBD455FE2E47}"/>
              </a:ext>
            </a:extLst>
          </p:cNvPr>
          <p:cNvGrpSpPr/>
          <p:nvPr/>
        </p:nvGrpSpPr>
        <p:grpSpPr>
          <a:xfrm>
            <a:off x="5550596" y="828450"/>
            <a:ext cx="4422191" cy="690740"/>
            <a:chOff x="6921011" y="1620406"/>
            <a:chExt cx="4422191" cy="690740"/>
          </a:xfrm>
        </p:grpSpPr>
        <p:grpSp>
          <p:nvGrpSpPr>
            <p:cNvPr id="12" name="组 26">
              <a:extLst>
                <a:ext uri="{FF2B5EF4-FFF2-40B4-BE49-F238E27FC236}">
                  <a16:creationId xmlns:a16="http://schemas.microsoft.com/office/drawing/2014/main" id="{1B705176-D37F-434B-97BD-0C6E1F1BA711}"/>
                </a:ext>
              </a:extLst>
            </p:cNvPr>
            <p:cNvGrpSpPr/>
            <p:nvPr/>
          </p:nvGrpSpPr>
          <p:grpSpPr>
            <a:xfrm>
              <a:off x="6921011" y="1620406"/>
              <a:ext cx="690740" cy="690740"/>
              <a:chOff x="6161315" y="1175658"/>
              <a:chExt cx="892628" cy="892628"/>
            </a:xfrm>
          </p:grpSpPr>
          <p:sp>
            <p:nvSpPr>
              <p:cNvPr id="14" name="椭圆 31">
                <a:extLst>
                  <a:ext uri="{FF2B5EF4-FFF2-40B4-BE49-F238E27FC236}">
                    <a16:creationId xmlns:a16="http://schemas.microsoft.com/office/drawing/2014/main" id="{C04D232E-9668-497A-80EA-4E7BB44D8159}"/>
                  </a:ext>
                </a:extLst>
              </p:cNvPr>
              <p:cNvSpPr/>
              <p:nvPr/>
            </p:nvSpPr>
            <p:spPr>
              <a:xfrm>
                <a:off x="6161315" y="1175658"/>
                <a:ext cx="892628" cy="892628"/>
              </a:xfrm>
              <a:prstGeom prst="ellipse">
                <a:avLst/>
              </a:prstGeom>
              <a:noFill/>
              <a:ln>
                <a:solidFill>
                  <a:srgbClr val="CDE4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15" name="椭圆 32">
                <a:extLst>
                  <a:ext uri="{FF2B5EF4-FFF2-40B4-BE49-F238E27FC236}">
                    <a16:creationId xmlns:a16="http://schemas.microsoft.com/office/drawing/2014/main" id="{82265560-45C3-493D-BA9A-2004EEA05303}"/>
                  </a:ext>
                </a:extLst>
              </p:cNvPr>
              <p:cNvSpPr/>
              <p:nvPr/>
            </p:nvSpPr>
            <p:spPr>
              <a:xfrm>
                <a:off x="6237515" y="1251858"/>
                <a:ext cx="740228" cy="740228"/>
              </a:xfrm>
              <a:prstGeom prst="ellipse">
                <a:avLst/>
              </a:prstGeom>
              <a:noFill/>
              <a:ln>
                <a:solidFill>
                  <a:srgbClr val="CDE4F6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62F19C87-1CEB-4F3B-95DF-C319046C092D}"/>
                  </a:ext>
                </a:extLst>
              </p:cNvPr>
              <p:cNvSpPr/>
              <p:nvPr/>
            </p:nvSpPr>
            <p:spPr>
              <a:xfrm>
                <a:off x="6318289" y="1332174"/>
                <a:ext cx="574226" cy="517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  <a:cs typeface="Arial" panose="020B0604020202020204" pitchFamily="34" charset="0"/>
                  </a:rPr>
                  <a:t>01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" name="文本框 30">
              <a:extLst>
                <a:ext uri="{FF2B5EF4-FFF2-40B4-BE49-F238E27FC236}">
                  <a16:creationId xmlns:a16="http://schemas.microsoft.com/office/drawing/2014/main" id="{73CAB30D-DECC-436C-AB14-4C654CC164E7}"/>
                </a:ext>
              </a:extLst>
            </p:cNvPr>
            <p:cNvSpPr txBox="1"/>
            <p:nvPr/>
          </p:nvSpPr>
          <p:spPr>
            <a:xfrm flipH="1">
              <a:off x="7727460" y="1679372"/>
              <a:ext cx="361574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4000">
                  <a:gradFill flip="none" rotWithShape="1">
                    <a:gsLst>
                      <a:gs pos="0">
                        <a:srgbClr val="62FFFF"/>
                      </a:gs>
                      <a:gs pos="100000">
                        <a:srgbClr val="0D69FF"/>
                      </a:gs>
                    </a:gsLst>
                    <a:lin ang="2700000" scaled="1"/>
                    <a:tileRect/>
                  </a:gradFill>
                  <a:latin typeface="Agency FB" panose="020B0503020202020204" pitchFamily="34" charset="0"/>
                </a:defRPr>
              </a:lvl1pPr>
            </a:lstStyle>
            <a:p>
              <a:pPr algn="l"/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grpSp>
        <p:nvGrpSpPr>
          <p:cNvPr id="17" name="组 2">
            <a:extLst>
              <a:ext uri="{FF2B5EF4-FFF2-40B4-BE49-F238E27FC236}">
                <a16:creationId xmlns:a16="http://schemas.microsoft.com/office/drawing/2014/main" id="{EF9BDAC5-E370-4477-AF7F-A9B0E11947BE}"/>
              </a:ext>
            </a:extLst>
          </p:cNvPr>
          <p:cNvGrpSpPr/>
          <p:nvPr/>
        </p:nvGrpSpPr>
        <p:grpSpPr>
          <a:xfrm>
            <a:off x="5559616" y="1993311"/>
            <a:ext cx="4481155" cy="690740"/>
            <a:chOff x="6932165" y="2662805"/>
            <a:chExt cx="4481155" cy="690740"/>
          </a:xfrm>
        </p:grpSpPr>
        <p:grpSp>
          <p:nvGrpSpPr>
            <p:cNvPr id="18" name="组 28">
              <a:extLst>
                <a:ext uri="{FF2B5EF4-FFF2-40B4-BE49-F238E27FC236}">
                  <a16:creationId xmlns:a16="http://schemas.microsoft.com/office/drawing/2014/main" id="{3712FA6D-F6BB-4EB6-AD1A-4F8265885656}"/>
                </a:ext>
              </a:extLst>
            </p:cNvPr>
            <p:cNvGrpSpPr/>
            <p:nvPr/>
          </p:nvGrpSpPr>
          <p:grpSpPr>
            <a:xfrm>
              <a:off x="6932165" y="2662805"/>
              <a:ext cx="690740" cy="690740"/>
              <a:chOff x="6161315" y="1175658"/>
              <a:chExt cx="892628" cy="892628"/>
            </a:xfrm>
          </p:grpSpPr>
          <p:sp>
            <p:nvSpPr>
              <p:cNvPr id="20" name="椭圆 37">
                <a:extLst>
                  <a:ext uri="{FF2B5EF4-FFF2-40B4-BE49-F238E27FC236}">
                    <a16:creationId xmlns:a16="http://schemas.microsoft.com/office/drawing/2014/main" id="{5D2DCBCD-B41B-4FF3-8382-295691696756}"/>
                  </a:ext>
                </a:extLst>
              </p:cNvPr>
              <p:cNvSpPr/>
              <p:nvPr/>
            </p:nvSpPr>
            <p:spPr>
              <a:xfrm>
                <a:off x="6161315" y="1175658"/>
                <a:ext cx="892628" cy="892628"/>
              </a:xfrm>
              <a:prstGeom prst="ellipse">
                <a:avLst/>
              </a:prstGeom>
              <a:noFill/>
              <a:ln>
                <a:solidFill>
                  <a:srgbClr val="CDE4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21" name="椭圆 38">
                <a:extLst>
                  <a:ext uri="{FF2B5EF4-FFF2-40B4-BE49-F238E27FC236}">
                    <a16:creationId xmlns:a16="http://schemas.microsoft.com/office/drawing/2014/main" id="{3EF1D217-86D5-404C-B151-361E419574E4}"/>
                  </a:ext>
                </a:extLst>
              </p:cNvPr>
              <p:cNvSpPr/>
              <p:nvPr/>
            </p:nvSpPr>
            <p:spPr>
              <a:xfrm>
                <a:off x="6237515" y="1251858"/>
                <a:ext cx="740228" cy="740228"/>
              </a:xfrm>
              <a:prstGeom prst="ellipse">
                <a:avLst/>
              </a:prstGeom>
              <a:noFill/>
              <a:ln>
                <a:solidFill>
                  <a:srgbClr val="CDE4F6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490A4D8F-4C15-458F-8EA4-A52192ECCAB7}"/>
                  </a:ext>
                </a:extLst>
              </p:cNvPr>
              <p:cNvSpPr/>
              <p:nvPr/>
            </p:nvSpPr>
            <p:spPr>
              <a:xfrm>
                <a:off x="6308229" y="1348667"/>
                <a:ext cx="574226" cy="517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  <a:cs typeface="Arial" panose="020B0604020202020204" pitchFamily="34" charset="0"/>
                  </a:rPr>
                  <a:t>02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9" name="文本框 36">
              <a:extLst>
                <a:ext uri="{FF2B5EF4-FFF2-40B4-BE49-F238E27FC236}">
                  <a16:creationId xmlns:a16="http://schemas.microsoft.com/office/drawing/2014/main" id="{78FA2ADE-7C85-477E-B71F-FD17CB539C32}"/>
                </a:ext>
              </a:extLst>
            </p:cNvPr>
            <p:cNvSpPr txBox="1"/>
            <p:nvPr/>
          </p:nvSpPr>
          <p:spPr>
            <a:xfrm flipH="1">
              <a:off x="7738613" y="2662805"/>
              <a:ext cx="367470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4000">
                  <a:gradFill flip="none" rotWithShape="1">
                    <a:gsLst>
                      <a:gs pos="0">
                        <a:srgbClr val="62FFFF"/>
                      </a:gs>
                      <a:gs pos="100000">
                        <a:srgbClr val="0D69FF"/>
                      </a:gs>
                    </a:gsLst>
                    <a:lin ang="2700000" scaled="1"/>
                    <a:tileRect/>
                  </a:gradFill>
                  <a:latin typeface="Agency FB" panose="020B0503020202020204" pitchFamily="34" charset="0"/>
                </a:defRPr>
              </a:lvl1pPr>
            </a:lstStyle>
            <a:p>
              <a:pPr algn="l"/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grpSp>
        <p:nvGrpSpPr>
          <p:cNvPr id="23" name="组 3">
            <a:extLst>
              <a:ext uri="{FF2B5EF4-FFF2-40B4-BE49-F238E27FC236}">
                <a16:creationId xmlns:a16="http://schemas.microsoft.com/office/drawing/2014/main" id="{FE896951-68A8-4429-AB29-90405195B634}"/>
              </a:ext>
            </a:extLst>
          </p:cNvPr>
          <p:cNvGrpSpPr/>
          <p:nvPr/>
        </p:nvGrpSpPr>
        <p:grpSpPr>
          <a:xfrm>
            <a:off x="5618582" y="4100659"/>
            <a:ext cx="5109280" cy="893770"/>
            <a:chOff x="6921011" y="3505852"/>
            <a:chExt cx="5109280" cy="893770"/>
          </a:xfrm>
        </p:grpSpPr>
        <p:grpSp>
          <p:nvGrpSpPr>
            <p:cNvPr id="24" name="组 32">
              <a:extLst>
                <a:ext uri="{FF2B5EF4-FFF2-40B4-BE49-F238E27FC236}">
                  <a16:creationId xmlns:a16="http://schemas.microsoft.com/office/drawing/2014/main" id="{CBD4CAC0-2A11-420B-B536-2F388E6D9ABE}"/>
                </a:ext>
              </a:extLst>
            </p:cNvPr>
            <p:cNvGrpSpPr/>
            <p:nvPr/>
          </p:nvGrpSpPr>
          <p:grpSpPr>
            <a:xfrm>
              <a:off x="6921011" y="3708882"/>
              <a:ext cx="690740" cy="690740"/>
              <a:chOff x="6161315" y="1175658"/>
              <a:chExt cx="892628" cy="892628"/>
            </a:xfrm>
          </p:grpSpPr>
          <p:sp>
            <p:nvSpPr>
              <p:cNvPr id="26" name="椭圆 43">
                <a:extLst>
                  <a:ext uri="{FF2B5EF4-FFF2-40B4-BE49-F238E27FC236}">
                    <a16:creationId xmlns:a16="http://schemas.microsoft.com/office/drawing/2014/main" id="{87447F7D-CD90-4801-9DB3-D2B7ED0BCF63}"/>
                  </a:ext>
                </a:extLst>
              </p:cNvPr>
              <p:cNvSpPr/>
              <p:nvPr/>
            </p:nvSpPr>
            <p:spPr>
              <a:xfrm>
                <a:off x="6161315" y="1175658"/>
                <a:ext cx="892628" cy="892628"/>
              </a:xfrm>
              <a:prstGeom prst="ellipse">
                <a:avLst/>
              </a:prstGeom>
              <a:noFill/>
              <a:ln>
                <a:solidFill>
                  <a:srgbClr val="CDE4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27" name="椭圆 44">
                <a:extLst>
                  <a:ext uri="{FF2B5EF4-FFF2-40B4-BE49-F238E27FC236}">
                    <a16:creationId xmlns:a16="http://schemas.microsoft.com/office/drawing/2014/main" id="{0F58AD7A-499E-4457-A586-8F729FAE183E}"/>
                  </a:ext>
                </a:extLst>
              </p:cNvPr>
              <p:cNvSpPr/>
              <p:nvPr/>
            </p:nvSpPr>
            <p:spPr>
              <a:xfrm>
                <a:off x="6237515" y="1251858"/>
                <a:ext cx="740228" cy="740228"/>
              </a:xfrm>
              <a:prstGeom prst="ellipse">
                <a:avLst/>
              </a:prstGeom>
              <a:noFill/>
              <a:ln>
                <a:solidFill>
                  <a:srgbClr val="CDE4F6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62922F2F-E3D2-4962-8C8E-B7BD33A15FB6}"/>
                  </a:ext>
                </a:extLst>
              </p:cNvPr>
              <p:cNvSpPr/>
              <p:nvPr/>
            </p:nvSpPr>
            <p:spPr>
              <a:xfrm>
                <a:off x="6316907" y="1348667"/>
                <a:ext cx="574226" cy="517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  <a:cs typeface="Arial" panose="020B0604020202020204" pitchFamily="34" charset="0"/>
                  </a:rPr>
                  <a:t>0</a:t>
                </a:r>
                <a:r>
                  <a:rPr lang="en-US" altLang="zh-TW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  <a:cs typeface="Arial" panose="020B0604020202020204" pitchFamily="34" charset="0"/>
                  </a:rPr>
                  <a:t>4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" name="文本框 42">
              <a:extLst>
                <a:ext uri="{FF2B5EF4-FFF2-40B4-BE49-F238E27FC236}">
                  <a16:creationId xmlns:a16="http://schemas.microsoft.com/office/drawing/2014/main" id="{A89DE3F5-B150-4AA6-BB28-E6DD4F9A9779}"/>
                </a:ext>
              </a:extLst>
            </p:cNvPr>
            <p:cNvSpPr txBox="1"/>
            <p:nvPr/>
          </p:nvSpPr>
          <p:spPr>
            <a:xfrm flipH="1">
              <a:off x="7710388" y="3505852"/>
              <a:ext cx="4319903" cy="80021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4000">
                  <a:gradFill flip="none" rotWithShape="1">
                    <a:gsLst>
                      <a:gs pos="0">
                        <a:srgbClr val="62FFFF"/>
                      </a:gs>
                      <a:gs pos="100000">
                        <a:srgbClr val="0D69FF"/>
                      </a:gs>
                    </a:gsLst>
                    <a:lin ang="2700000" scaled="1"/>
                    <a:tileRect/>
                  </a:gradFill>
                  <a:latin typeface="Agency FB" panose="020B0503020202020204" pitchFamily="34" charset="0"/>
                </a:defRPr>
              </a:lvl1pPr>
            </a:lstStyle>
            <a:p>
              <a:pPr algn="l"/>
              <a:br>
                <a:rPr lang="en-US" altLang="zh-TW" sz="1400" dirty="0"/>
              </a:br>
              <a:r>
                <a:rPr lang="en-US" altLang="zh-TW" sz="3200" dirty="0">
                  <a:solidFill>
                    <a:schemeClr val="tx1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Future</a:t>
              </a:r>
              <a:endParaRPr lang="zh-TW" altLang="en-US" sz="3200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endParaRPr>
            </a:p>
          </p:txBody>
        </p:sp>
      </p:grpSp>
      <p:sp>
        <p:nvSpPr>
          <p:cNvPr id="35" name="文字方塊 34"/>
          <p:cNvSpPr txBox="1"/>
          <p:nvPr/>
        </p:nvSpPr>
        <p:spPr>
          <a:xfrm>
            <a:off x="1450250" y="1917208"/>
            <a:ext cx="31916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Outline</a:t>
            </a:r>
            <a:endParaRPr lang="zh-TW" altLang="en-US" sz="600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6395803" y="860387"/>
            <a:ext cx="54348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Introduction</a:t>
            </a:r>
            <a:br>
              <a:rPr lang="en-US" altLang="zh-TW" sz="3200" dirty="0">
                <a:latin typeface="Mongolian Baiti" panose="03000500000000000000" pitchFamily="66" charset="0"/>
                <a:cs typeface="Mongolian Baiti" panose="03000500000000000000" pitchFamily="66" charset="0"/>
              </a:rPr>
            </a:br>
            <a:endParaRPr lang="zh-TW" altLang="en-US" sz="320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6395803" y="1981875"/>
            <a:ext cx="4600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Theorem</a:t>
            </a:r>
            <a:endParaRPr lang="zh-TW" altLang="en-US" sz="320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31" name="组 3">
            <a:extLst>
              <a:ext uri="{FF2B5EF4-FFF2-40B4-BE49-F238E27FC236}">
                <a16:creationId xmlns:a16="http://schemas.microsoft.com/office/drawing/2014/main" id="{FE896951-68A8-4429-AB29-90405195B634}"/>
              </a:ext>
            </a:extLst>
          </p:cNvPr>
          <p:cNvGrpSpPr/>
          <p:nvPr/>
        </p:nvGrpSpPr>
        <p:grpSpPr>
          <a:xfrm>
            <a:off x="5606426" y="2948812"/>
            <a:ext cx="5401122" cy="863248"/>
            <a:chOff x="6921011" y="3536374"/>
            <a:chExt cx="5401122" cy="863248"/>
          </a:xfrm>
        </p:grpSpPr>
        <p:grpSp>
          <p:nvGrpSpPr>
            <p:cNvPr id="32" name="组 32">
              <a:extLst>
                <a:ext uri="{FF2B5EF4-FFF2-40B4-BE49-F238E27FC236}">
                  <a16:creationId xmlns:a16="http://schemas.microsoft.com/office/drawing/2014/main" id="{CBD4CAC0-2A11-420B-B536-2F388E6D9ABE}"/>
                </a:ext>
              </a:extLst>
            </p:cNvPr>
            <p:cNvGrpSpPr/>
            <p:nvPr/>
          </p:nvGrpSpPr>
          <p:grpSpPr>
            <a:xfrm>
              <a:off x="6921011" y="3708882"/>
              <a:ext cx="690740" cy="690740"/>
              <a:chOff x="6161315" y="1175658"/>
              <a:chExt cx="892628" cy="892628"/>
            </a:xfrm>
          </p:grpSpPr>
          <p:sp>
            <p:nvSpPr>
              <p:cNvPr id="34" name="椭圆 43">
                <a:extLst>
                  <a:ext uri="{FF2B5EF4-FFF2-40B4-BE49-F238E27FC236}">
                    <a16:creationId xmlns:a16="http://schemas.microsoft.com/office/drawing/2014/main" id="{87447F7D-CD90-4801-9DB3-D2B7ED0BCF63}"/>
                  </a:ext>
                </a:extLst>
              </p:cNvPr>
              <p:cNvSpPr/>
              <p:nvPr/>
            </p:nvSpPr>
            <p:spPr>
              <a:xfrm>
                <a:off x="6161315" y="1175658"/>
                <a:ext cx="892628" cy="892628"/>
              </a:xfrm>
              <a:prstGeom prst="ellipse">
                <a:avLst/>
              </a:prstGeom>
              <a:noFill/>
              <a:ln>
                <a:solidFill>
                  <a:srgbClr val="CDE4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38" name="椭圆 44">
                <a:extLst>
                  <a:ext uri="{FF2B5EF4-FFF2-40B4-BE49-F238E27FC236}">
                    <a16:creationId xmlns:a16="http://schemas.microsoft.com/office/drawing/2014/main" id="{0F58AD7A-499E-4457-A586-8F729FAE183E}"/>
                  </a:ext>
                </a:extLst>
              </p:cNvPr>
              <p:cNvSpPr/>
              <p:nvPr/>
            </p:nvSpPr>
            <p:spPr>
              <a:xfrm>
                <a:off x="6237515" y="1251858"/>
                <a:ext cx="740228" cy="740228"/>
              </a:xfrm>
              <a:prstGeom prst="ellipse">
                <a:avLst/>
              </a:prstGeom>
              <a:noFill/>
              <a:ln>
                <a:solidFill>
                  <a:srgbClr val="CDE4F6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62922F2F-E3D2-4962-8C8E-B7BD33A15FB6}"/>
                  </a:ext>
                </a:extLst>
              </p:cNvPr>
              <p:cNvSpPr/>
              <p:nvPr/>
            </p:nvSpPr>
            <p:spPr>
              <a:xfrm>
                <a:off x="6316907" y="1348667"/>
                <a:ext cx="574226" cy="517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  <a:cs typeface="Arial" panose="020B0604020202020204" pitchFamily="34" charset="0"/>
                  </a:rPr>
                  <a:t>03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" name="文本框 42">
              <a:extLst>
                <a:ext uri="{FF2B5EF4-FFF2-40B4-BE49-F238E27FC236}">
                  <a16:creationId xmlns:a16="http://schemas.microsoft.com/office/drawing/2014/main" id="{A89DE3F5-B150-4AA6-BB28-E6DD4F9A9779}"/>
                </a:ext>
              </a:extLst>
            </p:cNvPr>
            <p:cNvSpPr txBox="1"/>
            <p:nvPr/>
          </p:nvSpPr>
          <p:spPr>
            <a:xfrm flipH="1">
              <a:off x="7611750" y="3536374"/>
              <a:ext cx="4710383" cy="80021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4000">
                  <a:gradFill flip="none" rotWithShape="1">
                    <a:gsLst>
                      <a:gs pos="0">
                        <a:srgbClr val="62FFFF"/>
                      </a:gs>
                      <a:gs pos="100000">
                        <a:srgbClr val="0D69FF"/>
                      </a:gs>
                    </a:gsLst>
                    <a:lin ang="2700000" scaled="1"/>
                    <a:tileRect/>
                  </a:gradFill>
                  <a:latin typeface="Agency FB" panose="020B0503020202020204" pitchFamily="34" charset="0"/>
                </a:defRPr>
              </a:lvl1pPr>
            </a:lstStyle>
            <a:p>
              <a:pPr algn="l"/>
              <a:br>
                <a:rPr lang="en-US" altLang="zh-TW" sz="1400" dirty="0"/>
              </a:br>
              <a:r>
                <a:rPr lang="en-US" altLang="zh-TW" sz="3200" dirty="0">
                  <a:solidFill>
                    <a:schemeClr val="tx1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Implementation</a:t>
              </a:r>
              <a:endParaRPr lang="zh-TW" altLang="en-US" sz="3200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436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9724142-A2E7-4B42-AC18-8EF534847B62}"/>
              </a:ext>
            </a:extLst>
          </p:cNvPr>
          <p:cNvSpPr/>
          <p:nvPr/>
        </p:nvSpPr>
        <p:spPr>
          <a:xfrm>
            <a:off x="7219266" y="3839453"/>
            <a:ext cx="3462020" cy="315024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defTabSz="609585">
              <a:lnSpc>
                <a:spcPts val="2000"/>
              </a:lnSpc>
              <a:buClr>
                <a:srgbClr val="E7E6E6">
                  <a:lumMod val="10000"/>
                </a:srgbClr>
              </a:buClr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46B889F-0038-794D-9870-43C189B05729}"/>
              </a:ext>
            </a:extLst>
          </p:cNvPr>
          <p:cNvSpPr txBox="1"/>
          <p:nvPr/>
        </p:nvSpPr>
        <p:spPr>
          <a:xfrm>
            <a:off x="3086100" y="2283203"/>
            <a:ext cx="6286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5400" dirty="0"/>
              <a:t>Thanks for listening</a:t>
            </a:r>
            <a:endParaRPr kumimoji="1" lang="zh-TW" altLang="en-US" sz="5400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A3613C8-81BD-B34B-BD16-FB0CE1DF4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3874" y="1590511"/>
            <a:ext cx="2051072" cy="497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152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>
            <a:extLst>
              <a:ext uri="{FF2B5EF4-FFF2-40B4-BE49-F238E27FC236}">
                <a16:creationId xmlns:a16="http://schemas.microsoft.com/office/drawing/2014/main" id="{1A8A16A3-4FA0-4CF6-8EC9-B75101096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2984" y="-2579075"/>
            <a:ext cx="6858002" cy="12192000"/>
          </a:xfrm>
          <a:prstGeom prst="rect">
            <a:avLst/>
          </a:prstGeom>
        </p:spPr>
      </p:pic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7" y="696437"/>
            <a:ext cx="660018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Introduction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1282029" y="4851024"/>
            <a:ext cx="2839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dirty="0"/>
              <a:t>Classify the image into 10 class ( 0 – 9 number )</a:t>
            </a:r>
          </a:p>
          <a:p>
            <a:r>
              <a:rPr kumimoji="1" lang="en-US" altLang="zh-TW" dirty="0"/>
              <a:t>Image size : 28 *28</a:t>
            </a:r>
          </a:p>
          <a:p>
            <a:endParaRPr kumimoji="1" lang="zh-TW" altLang="en-US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B7AE070-5243-F541-A130-1A8649E18271}"/>
              </a:ext>
            </a:extLst>
          </p:cNvPr>
          <p:cNvGrpSpPr/>
          <p:nvPr/>
        </p:nvGrpSpPr>
        <p:grpSpPr>
          <a:xfrm>
            <a:off x="1103971" y="3110562"/>
            <a:ext cx="5647512" cy="3146611"/>
            <a:chOff x="1131170" y="2710452"/>
            <a:chExt cx="5647512" cy="3146611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8EB1468-57E1-2C40-87D6-7DCFAD513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31170" y="2710452"/>
              <a:ext cx="5647512" cy="1337805"/>
            </a:xfrm>
            <a:prstGeom prst="rect">
              <a:avLst/>
            </a:prstGeom>
          </p:spPr>
        </p:pic>
        <p:cxnSp>
          <p:nvCxnSpPr>
            <p:cNvPr id="20" name="直線箭頭接點 19">
              <a:extLst>
                <a:ext uri="{FF2B5EF4-FFF2-40B4-BE49-F238E27FC236}">
                  <a16:creationId xmlns:a16="http://schemas.microsoft.com/office/drawing/2014/main" id="{BBDE13DC-C2EC-744C-9AB4-B7E6B2CBEC0D}"/>
                </a:ext>
              </a:extLst>
            </p:cNvPr>
            <p:cNvCxnSpPr>
              <a:cxnSpLocks/>
            </p:cNvCxnSpPr>
            <p:nvPr/>
          </p:nvCxnSpPr>
          <p:spPr>
            <a:xfrm>
              <a:off x="1800596" y="4154477"/>
              <a:ext cx="0" cy="782988"/>
            </a:xfrm>
            <a:prstGeom prst="straightConnector1">
              <a:avLst/>
            </a:prstGeom>
            <a:ln w="730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箭頭接點 21">
              <a:extLst>
                <a:ext uri="{FF2B5EF4-FFF2-40B4-BE49-F238E27FC236}">
                  <a16:creationId xmlns:a16="http://schemas.microsoft.com/office/drawing/2014/main" id="{E1917955-F323-AB43-9A0B-45AF4B4F0E2B}"/>
                </a:ext>
              </a:extLst>
            </p:cNvPr>
            <p:cNvCxnSpPr>
              <a:cxnSpLocks/>
            </p:cNvCxnSpPr>
            <p:nvPr/>
          </p:nvCxnSpPr>
          <p:spPr>
            <a:xfrm>
              <a:off x="3224583" y="4154477"/>
              <a:ext cx="0" cy="782988"/>
            </a:xfrm>
            <a:prstGeom prst="straightConnector1">
              <a:avLst/>
            </a:prstGeom>
            <a:ln w="730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箭頭接點 22">
              <a:extLst>
                <a:ext uri="{FF2B5EF4-FFF2-40B4-BE49-F238E27FC236}">
                  <a16:creationId xmlns:a16="http://schemas.microsoft.com/office/drawing/2014/main" id="{CAF60277-D6A2-654A-B751-C410E33A8C90}"/>
                </a:ext>
              </a:extLst>
            </p:cNvPr>
            <p:cNvCxnSpPr>
              <a:cxnSpLocks/>
            </p:cNvCxnSpPr>
            <p:nvPr/>
          </p:nvCxnSpPr>
          <p:spPr>
            <a:xfrm>
              <a:off x="4653333" y="4154477"/>
              <a:ext cx="0" cy="782988"/>
            </a:xfrm>
            <a:prstGeom prst="straightConnector1">
              <a:avLst/>
            </a:prstGeom>
            <a:ln w="730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箭頭接點 23">
              <a:extLst>
                <a:ext uri="{FF2B5EF4-FFF2-40B4-BE49-F238E27FC236}">
                  <a16:creationId xmlns:a16="http://schemas.microsoft.com/office/drawing/2014/main" id="{1E8F24FE-DAC8-5047-9AA8-9211793919DF}"/>
                </a:ext>
              </a:extLst>
            </p:cNvPr>
            <p:cNvCxnSpPr>
              <a:cxnSpLocks/>
            </p:cNvCxnSpPr>
            <p:nvPr/>
          </p:nvCxnSpPr>
          <p:spPr>
            <a:xfrm>
              <a:off x="6210671" y="4154477"/>
              <a:ext cx="0" cy="782988"/>
            </a:xfrm>
            <a:prstGeom prst="straightConnector1">
              <a:avLst/>
            </a:prstGeom>
            <a:ln w="730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CDF5A7C1-8031-714C-A1D0-BD31A746A333}"/>
                </a:ext>
              </a:extLst>
            </p:cNvPr>
            <p:cNvSpPr txBox="1"/>
            <p:nvPr/>
          </p:nvSpPr>
          <p:spPr>
            <a:xfrm>
              <a:off x="1597349" y="5084739"/>
              <a:ext cx="77711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4400" dirty="0"/>
                <a:t>5</a:t>
              </a:r>
              <a:endParaRPr kumimoji="1" lang="zh-TW" altLang="en-US" sz="4400" dirty="0"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437DB4D9-6779-B040-BA55-4E2B4CD069DB}"/>
                </a:ext>
              </a:extLst>
            </p:cNvPr>
            <p:cNvSpPr txBox="1"/>
            <p:nvPr/>
          </p:nvSpPr>
          <p:spPr>
            <a:xfrm>
              <a:off x="2955867" y="5079595"/>
              <a:ext cx="77711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4400" dirty="0"/>
                <a:t>0</a:t>
              </a:r>
              <a:endParaRPr kumimoji="1" lang="zh-TW" altLang="en-US" sz="4400" dirty="0"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E5512AA8-1C2F-704B-83F5-A9802C8CF2B8}"/>
                </a:ext>
              </a:extLst>
            </p:cNvPr>
            <p:cNvSpPr txBox="1"/>
            <p:nvPr/>
          </p:nvSpPr>
          <p:spPr>
            <a:xfrm>
              <a:off x="4436599" y="5087622"/>
              <a:ext cx="77711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4400" dirty="0"/>
                <a:t>4</a:t>
              </a:r>
              <a:endParaRPr kumimoji="1" lang="zh-TW" altLang="en-US" sz="4400" dirty="0"/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1BA34413-50C9-C14D-AA03-714F36EAA675}"/>
                </a:ext>
              </a:extLst>
            </p:cNvPr>
            <p:cNvSpPr txBox="1"/>
            <p:nvPr/>
          </p:nvSpPr>
          <p:spPr>
            <a:xfrm>
              <a:off x="6001571" y="5079595"/>
              <a:ext cx="77711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4400" dirty="0"/>
                <a:t>1</a:t>
              </a:r>
              <a:endParaRPr kumimoji="1" lang="zh-TW" altLang="en-US" sz="4400" dirty="0"/>
            </a:p>
          </p:txBody>
        </p:sp>
      </p:grpSp>
    </p:spTree>
    <p:extLst>
      <p:ext uri="{BB962C8B-B14F-4D97-AF65-F5344CB8AC3E}">
        <p14:creationId xmlns:p14="http://schemas.microsoft.com/office/powerpoint/2010/main" val="800178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>
            <a:extLst>
              <a:ext uri="{FF2B5EF4-FFF2-40B4-BE49-F238E27FC236}">
                <a16:creationId xmlns:a16="http://schemas.microsoft.com/office/drawing/2014/main" id="{1A8A16A3-4FA0-4CF6-8EC9-B75101096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2984" y="-2579075"/>
            <a:ext cx="6858002" cy="12192000"/>
          </a:xfrm>
          <a:prstGeom prst="rect">
            <a:avLst/>
          </a:prstGeom>
        </p:spPr>
      </p:pic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7" y="696437"/>
            <a:ext cx="660018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Dataset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dirty="0"/>
              <a:t>MNIST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TW" dirty="0"/>
              <a:t>Train set : 55000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TW" dirty="0"/>
              <a:t>test set </a:t>
            </a:r>
            <a:r>
              <a:rPr kumimoji="1" lang="en-US" altLang="zh-TW"/>
              <a:t>: 12000</a:t>
            </a:r>
            <a:endParaRPr kumimoji="1" lang="en-US" altLang="zh-TW" dirty="0"/>
          </a:p>
          <a:p>
            <a:pPr marL="457200" lvl="1" indent="0">
              <a:buNone/>
            </a:pPr>
            <a:endParaRPr kumimoji="1" lang="en-US" altLang="zh-TW" dirty="0"/>
          </a:p>
          <a:p>
            <a:r>
              <a:rPr kumimoji="1" lang="en-US" altLang="zh-TW" dirty="0"/>
              <a:t>It’s a easy task and train set is big enough</a:t>
            </a:r>
            <a:r>
              <a:rPr kumimoji="1" lang="zh-TW" altLang="en-US" dirty="0"/>
              <a:t> </a:t>
            </a:r>
            <a:r>
              <a:rPr kumimoji="1" lang="en-US" altLang="zh-TW" dirty="0">
                <a:sym typeface="Wingdings" pitchFamily="2" charset="2"/>
              </a:rPr>
              <a:t> epoch = 1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82444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7" y="696437"/>
            <a:ext cx="660018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Model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dirty="0"/>
              <a:t>Input : N * 784</a:t>
            </a:r>
          </a:p>
          <a:p>
            <a:r>
              <a:rPr kumimoji="1" lang="en-US" altLang="zh-TW" dirty="0"/>
              <a:t>Output : N * 10</a:t>
            </a:r>
          </a:p>
          <a:p>
            <a:r>
              <a:rPr kumimoji="1" lang="en-US" altLang="zh-TW" dirty="0"/>
              <a:t>11 linear layers and last Sigmoid</a:t>
            </a:r>
          </a:p>
          <a:p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D44C1897-3C82-F14D-B333-BD4F58B85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971" y="3383299"/>
            <a:ext cx="5651500" cy="28448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544CE61-A3C1-B545-891E-53B099798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6024" y="2199523"/>
            <a:ext cx="40259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412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6" y="696437"/>
            <a:ext cx="8079720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Why Deep networks train hard ?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2" name="圓角矩形 1">
            <a:extLst>
              <a:ext uri="{FF2B5EF4-FFF2-40B4-BE49-F238E27FC236}">
                <a16:creationId xmlns:a16="http://schemas.microsoft.com/office/drawing/2014/main" id="{16D992B4-2EF9-6349-8228-30D3E9BFAC92}"/>
              </a:ext>
            </a:extLst>
          </p:cNvPr>
          <p:cNvSpPr/>
          <p:nvPr/>
        </p:nvSpPr>
        <p:spPr>
          <a:xfrm>
            <a:off x="1615145" y="2611239"/>
            <a:ext cx="2506134" cy="23215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/>
              <a:t>Gradient</a:t>
            </a:r>
            <a:br>
              <a:rPr kumimoji="1" lang="en-US" altLang="zh-TW" sz="3200" dirty="0"/>
            </a:br>
            <a:r>
              <a:rPr kumimoji="1" lang="en-US" altLang="zh-TW" sz="3200" dirty="0"/>
              <a:t>vanish</a:t>
            </a:r>
            <a:endParaRPr kumimoji="1" lang="zh-TW" altLang="en-US" sz="3200" dirty="0"/>
          </a:p>
        </p:txBody>
      </p:sp>
      <p:sp>
        <p:nvSpPr>
          <p:cNvPr id="16" name="向右箭號 15">
            <a:extLst>
              <a:ext uri="{FF2B5EF4-FFF2-40B4-BE49-F238E27FC236}">
                <a16:creationId xmlns:a16="http://schemas.microsoft.com/office/drawing/2014/main" id="{1043FD1C-A1EB-DA4B-9E64-B13C4DD1877C}"/>
              </a:ext>
            </a:extLst>
          </p:cNvPr>
          <p:cNvSpPr/>
          <p:nvPr/>
        </p:nvSpPr>
        <p:spPr>
          <a:xfrm>
            <a:off x="5076203" y="3632284"/>
            <a:ext cx="949179" cy="522193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71DE3074-AB49-AD4E-918C-F848F2BB28D4}"/>
              </a:ext>
            </a:extLst>
          </p:cNvPr>
          <p:cNvSpPr/>
          <p:nvPr/>
        </p:nvSpPr>
        <p:spPr>
          <a:xfrm>
            <a:off x="6817656" y="2611238"/>
            <a:ext cx="2506134" cy="23215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/>
              <a:t>Can’t upgrade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71700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6" y="696437"/>
            <a:ext cx="8079720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Backpropagation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8" name="橢圓 17">
            <a:extLst>
              <a:ext uri="{FF2B5EF4-FFF2-40B4-BE49-F238E27FC236}">
                <a16:creationId xmlns:a16="http://schemas.microsoft.com/office/drawing/2014/main" id="{ACC1C6AA-E571-C649-A992-AA6FDA2ACBCA}"/>
              </a:ext>
            </a:extLst>
          </p:cNvPr>
          <p:cNvSpPr/>
          <p:nvPr/>
        </p:nvSpPr>
        <p:spPr>
          <a:xfrm>
            <a:off x="6697009" y="2971413"/>
            <a:ext cx="315116" cy="208416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F394B8F6-8EEF-9343-A196-1B8A70089FB1}"/>
              </a:ext>
            </a:extLst>
          </p:cNvPr>
          <p:cNvSpPr/>
          <p:nvPr/>
        </p:nvSpPr>
        <p:spPr>
          <a:xfrm>
            <a:off x="3981579" y="2042646"/>
            <a:ext cx="1663700" cy="6550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NN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5829CC0-C1F6-DB45-9092-D817028F8B12}"/>
                  </a:ext>
                </a:extLst>
              </p:cNvPr>
              <p:cNvSpPr txBox="1"/>
              <p:nvPr/>
            </p:nvSpPr>
            <p:spPr>
              <a:xfrm>
                <a:off x="2716829" y="2060602"/>
                <a:ext cx="5315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5829CC0-C1F6-DB45-9092-D817028F8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829" y="2060602"/>
                <a:ext cx="53157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向右箭號 22">
            <a:extLst>
              <a:ext uri="{FF2B5EF4-FFF2-40B4-BE49-F238E27FC236}">
                <a16:creationId xmlns:a16="http://schemas.microsoft.com/office/drawing/2014/main" id="{C108D83B-6D48-9341-AFEE-EE1C9A9B4C27}"/>
              </a:ext>
            </a:extLst>
          </p:cNvPr>
          <p:cNvSpPr/>
          <p:nvPr/>
        </p:nvSpPr>
        <p:spPr>
          <a:xfrm>
            <a:off x="3352800" y="2222500"/>
            <a:ext cx="419100" cy="2667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向右箭號 23">
            <a:extLst>
              <a:ext uri="{FF2B5EF4-FFF2-40B4-BE49-F238E27FC236}">
                <a16:creationId xmlns:a16="http://schemas.microsoft.com/office/drawing/2014/main" id="{68478DAF-0594-214E-8AA4-7E273CAF1188}"/>
              </a:ext>
            </a:extLst>
          </p:cNvPr>
          <p:cNvSpPr/>
          <p:nvPr/>
        </p:nvSpPr>
        <p:spPr>
          <a:xfrm>
            <a:off x="5884442" y="2221838"/>
            <a:ext cx="419100" cy="2667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D411BFF9-D16D-BD4F-9BE4-C4E6238A859E}"/>
                  </a:ext>
                </a:extLst>
              </p:cNvPr>
              <p:cNvSpPr txBox="1"/>
              <p:nvPr/>
            </p:nvSpPr>
            <p:spPr>
              <a:xfrm>
                <a:off x="6651371" y="2058245"/>
                <a:ext cx="5315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D411BFF9-D16D-BD4F-9BE4-C4E6238A8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371" y="2058245"/>
                <a:ext cx="531575" cy="523220"/>
              </a:xfrm>
              <a:prstGeom prst="rect">
                <a:avLst/>
              </a:prstGeom>
              <a:blipFill>
                <a:blip r:embed="rId5"/>
                <a:stretch>
                  <a:fillRect l="-4651" r="-2326" b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F32F2217-9750-364B-9CFB-7F4E3EC67FAB}"/>
                  </a:ext>
                </a:extLst>
              </p:cNvPr>
              <p:cNvSpPr txBox="1"/>
              <p:nvPr/>
            </p:nvSpPr>
            <p:spPr>
              <a:xfrm>
                <a:off x="8215778" y="2108574"/>
                <a:ext cx="10982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kumimoji="1"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F32F2217-9750-364B-9CFB-7F4E3EC67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5778" y="2108574"/>
                <a:ext cx="1098256" cy="523220"/>
              </a:xfrm>
              <a:prstGeom prst="rect">
                <a:avLst/>
              </a:prstGeom>
              <a:blipFill>
                <a:blip r:embed="rId6"/>
                <a:stretch>
                  <a:fillRect t="-7143" b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39B1B2EE-8AA7-8449-934C-94744CE89414}"/>
              </a:ext>
            </a:extLst>
          </p:cNvPr>
          <p:cNvCxnSpPr>
            <a:cxnSpLocks/>
          </p:cNvCxnSpPr>
          <p:nvPr/>
        </p:nvCxnSpPr>
        <p:spPr>
          <a:xfrm>
            <a:off x="7387855" y="2355188"/>
            <a:ext cx="827923" cy="4245"/>
          </a:xfrm>
          <a:prstGeom prst="straightConnector1">
            <a:avLst/>
          </a:prstGeom>
          <a:ln w="698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E3A2938E-AB93-BC46-BA52-95D40F7AB486}"/>
                  </a:ext>
                </a:extLst>
              </p:cNvPr>
              <p:cNvSpPr txBox="1"/>
              <p:nvPr/>
            </p:nvSpPr>
            <p:spPr>
              <a:xfrm>
                <a:off x="7601254" y="2630785"/>
                <a:ext cx="5315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E3A2938E-AB93-BC46-BA52-95D40F7AB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254" y="2630785"/>
                <a:ext cx="531575" cy="523220"/>
              </a:xfrm>
              <a:prstGeom prst="rect">
                <a:avLst/>
              </a:prstGeom>
              <a:blipFill>
                <a:blip r:embed="rId7"/>
                <a:stretch>
                  <a:fillRect l="-4651" r="-46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0B2D1247-0181-8E43-B80A-92440B1F155C}"/>
                  </a:ext>
                </a:extLst>
              </p:cNvPr>
              <p:cNvSpPr txBox="1"/>
              <p:nvPr/>
            </p:nvSpPr>
            <p:spPr>
              <a:xfrm>
                <a:off x="1023733" y="3475313"/>
                <a:ext cx="4449342" cy="593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3200" dirty="0"/>
                  <a:t>Loss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en-US" altLang="zh-TW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TW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TW" sz="3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TW" sz="3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kumimoji="1" lang="en-US" altLang="zh-TW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32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kumimoji="1" lang="en-US" altLang="zh-TW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1" lang="en-US" altLang="zh-TW" sz="3200" dirty="0"/>
                  <a:t>  </a:t>
                </a:r>
                <a:endParaRPr kumimoji="1" lang="zh-TW" altLang="en-US" sz="32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0B2D1247-0181-8E43-B80A-92440B1F1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733" y="3475313"/>
                <a:ext cx="4449342" cy="593368"/>
              </a:xfrm>
              <a:prstGeom prst="rect">
                <a:avLst/>
              </a:prstGeom>
              <a:blipFill>
                <a:blip r:embed="rId8"/>
                <a:stretch>
                  <a:fillRect l="-3409" t="-127083" b="-20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向右箭號 31">
            <a:extLst>
              <a:ext uri="{FF2B5EF4-FFF2-40B4-BE49-F238E27FC236}">
                <a16:creationId xmlns:a16="http://schemas.microsoft.com/office/drawing/2014/main" id="{613D9951-E27F-7A45-9B45-76069C4B304F}"/>
              </a:ext>
            </a:extLst>
          </p:cNvPr>
          <p:cNvSpPr/>
          <p:nvPr/>
        </p:nvSpPr>
        <p:spPr>
          <a:xfrm>
            <a:off x="1103971" y="4541072"/>
            <a:ext cx="431800" cy="4191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0C72B6C6-2834-6142-A46B-3A4F92831B3E}"/>
                  </a:ext>
                </a:extLst>
              </p:cNvPr>
              <p:cNvSpPr txBox="1"/>
              <p:nvPr/>
            </p:nvSpPr>
            <p:spPr>
              <a:xfrm>
                <a:off x="1756908" y="4424024"/>
                <a:ext cx="7971292" cy="838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kumimoji="1" lang="en-US" altLang="zh-TW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𝜕𝜔</m:t>
                        </m:r>
                      </m:den>
                    </m:f>
                  </m:oMath>
                </a14:m>
                <a:r>
                  <a:rPr kumimoji="1" lang="en-US" altLang="zh-TW" sz="3200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en-US" altLang="zh-TW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TW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TW" sz="3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TW" sz="3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kumimoji="1" lang="en-US" altLang="zh-TW" sz="3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TW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kumimoji="1" lang="en-US" altLang="zh-TW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TW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kumimoji="1" lang="en-US" altLang="zh-TW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r>
                              <a:rPr kumimoji="1" lang="en-US" altLang="zh-TW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𝜕𝜔</m:t>
                            </m:r>
                          </m:den>
                        </m:f>
                      </m:e>
                    </m:nary>
                  </m:oMath>
                </a14:m>
                <a:r>
                  <a:rPr kumimoji="1" lang="en-US" altLang="zh-TW" sz="3200" dirty="0"/>
                  <a:t>  </a:t>
                </a:r>
                <a:endParaRPr kumimoji="1" lang="zh-TW" altLang="en-US" sz="32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0C72B6C6-2834-6142-A46B-3A4F92831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908" y="4424024"/>
                <a:ext cx="7971292" cy="838115"/>
              </a:xfrm>
              <a:prstGeom prst="rect">
                <a:avLst/>
              </a:prstGeom>
              <a:blipFill>
                <a:blip r:embed="rId9"/>
                <a:stretch>
                  <a:fillRect l="-318" t="-74627" b="-1313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8301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6" y="696437"/>
            <a:ext cx="8079720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Backpropagation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1360725" y="20024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8" name="橢圓 17">
            <a:extLst>
              <a:ext uri="{FF2B5EF4-FFF2-40B4-BE49-F238E27FC236}">
                <a16:creationId xmlns:a16="http://schemas.microsoft.com/office/drawing/2014/main" id="{ACC1C6AA-E571-C649-A992-AA6FDA2ACBCA}"/>
              </a:ext>
            </a:extLst>
          </p:cNvPr>
          <p:cNvSpPr/>
          <p:nvPr/>
        </p:nvSpPr>
        <p:spPr>
          <a:xfrm>
            <a:off x="6697009" y="2971413"/>
            <a:ext cx="315116" cy="208416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771BAD1A-794F-2A4B-83C4-C05F3FAA962E}"/>
                  </a:ext>
                </a:extLst>
              </p:cNvPr>
              <p:cNvSpPr txBox="1"/>
              <p:nvPr/>
            </p:nvSpPr>
            <p:spPr>
              <a:xfrm>
                <a:off x="1207334" y="1870184"/>
                <a:ext cx="5084831" cy="72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TW" sz="28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kumimoji="1"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𝜕𝜔</m:t>
                        </m:r>
                      </m:den>
                    </m:f>
                    <m:r>
                      <a:rPr kumimoji="1"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𝜕𝜔</m:t>
                        </m:r>
                      </m:den>
                    </m:f>
                    <m:f>
                      <m:f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771BAD1A-794F-2A4B-83C4-C05F3FAA9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334" y="1870184"/>
                <a:ext cx="5084831" cy="725776"/>
              </a:xfrm>
              <a:prstGeom prst="rect">
                <a:avLst/>
              </a:prstGeom>
              <a:blipFill>
                <a:blip r:embed="rId4"/>
                <a:stretch>
                  <a:fillRect l="-2244" b="-103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群組 48">
            <a:extLst>
              <a:ext uri="{FF2B5EF4-FFF2-40B4-BE49-F238E27FC236}">
                <a16:creationId xmlns:a16="http://schemas.microsoft.com/office/drawing/2014/main" id="{03430693-C1A9-2144-BD62-C29DA8F06BA2}"/>
              </a:ext>
            </a:extLst>
          </p:cNvPr>
          <p:cNvGrpSpPr/>
          <p:nvPr/>
        </p:nvGrpSpPr>
        <p:grpSpPr>
          <a:xfrm>
            <a:off x="2019300" y="2697899"/>
            <a:ext cx="6691247" cy="2213466"/>
            <a:chOff x="2019300" y="2697899"/>
            <a:chExt cx="6691247" cy="2213466"/>
          </a:xfrm>
        </p:grpSpPr>
        <p:sp>
          <p:nvSpPr>
            <p:cNvPr id="12" name="圓角矩形 11">
              <a:extLst>
                <a:ext uri="{FF2B5EF4-FFF2-40B4-BE49-F238E27FC236}">
                  <a16:creationId xmlns:a16="http://schemas.microsoft.com/office/drawing/2014/main" id="{F3C5B1FC-E590-954D-9698-825ABD3D414B}"/>
                </a:ext>
              </a:extLst>
            </p:cNvPr>
            <p:cNvSpPr/>
            <p:nvPr/>
          </p:nvSpPr>
          <p:spPr>
            <a:xfrm>
              <a:off x="2019300" y="3179829"/>
              <a:ext cx="558800" cy="4523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x1</a:t>
              </a:r>
              <a:endParaRPr kumimoji="1" lang="zh-TW" altLang="en-US" dirty="0"/>
            </a:p>
          </p:txBody>
        </p:sp>
        <p:sp>
          <p:nvSpPr>
            <p:cNvPr id="27" name="圓角矩形 26">
              <a:extLst>
                <a:ext uri="{FF2B5EF4-FFF2-40B4-BE49-F238E27FC236}">
                  <a16:creationId xmlns:a16="http://schemas.microsoft.com/office/drawing/2014/main" id="{36DBB025-E723-694B-9C2F-C654E0D672E1}"/>
                </a:ext>
              </a:extLst>
            </p:cNvPr>
            <p:cNvSpPr/>
            <p:nvPr/>
          </p:nvSpPr>
          <p:spPr>
            <a:xfrm>
              <a:off x="2019300" y="4458994"/>
              <a:ext cx="558800" cy="4523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x2</a:t>
              </a:r>
              <a:endParaRPr kumimoji="1" lang="zh-TW" altLang="en-US" dirty="0"/>
            </a:p>
          </p:txBody>
        </p:sp>
        <p:sp>
          <p:nvSpPr>
            <p:cNvPr id="29" name="向右箭號 28">
              <a:extLst>
                <a:ext uri="{FF2B5EF4-FFF2-40B4-BE49-F238E27FC236}">
                  <a16:creationId xmlns:a16="http://schemas.microsoft.com/office/drawing/2014/main" id="{BFCC6F87-1C76-694A-8A05-4F137A602F90}"/>
                </a:ext>
              </a:extLst>
            </p:cNvPr>
            <p:cNvSpPr/>
            <p:nvPr/>
          </p:nvSpPr>
          <p:spPr>
            <a:xfrm>
              <a:off x="2775708" y="3302819"/>
              <a:ext cx="1224792" cy="21508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3" name="向右箭號 32">
              <a:extLst>
                <a:ext uri="{FF2B5EF4-FFF2-40B4-BE49-F238E27FC236}">
                  <a16:creationId xmlns:a16="http://schemas.microsoft.com/office/drawing/2014/main" id="{C46C4B1A-A0CC-A944-BA40-DB52CDFC6675}"/>
                </a:ext>
              </a:extLst>
            </p:cNvPr>
            <p:cNvSpPr/>
            <p:nvPr/>
          </p:nvSpPr>
          <p:spPr>
            <a:xfrm rot="19716361">
              <a:off x="2704258" y="4154557"/>
              <a:ext cx="1433158" cy="225954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2589547-FEF2-664C-BD5C-58DB601FA552}"/>
                </a:ext>
              </a:extLst>
            </p:cNvPr>
            <p:cNvSpPr/>
            <p:nvPr/>
          </p:nvSpPr>
          <p:spPr>
            <a:xfrm>
              <a:off x="4284576" y="3209983"/>
              <a:ext cx="533400" cy="45237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800" dirty="0"/>
                <a:t>+</a:t>
              </a:r>
              <a:endParaRPr kumimoji="1" lang="zh-TW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橢圓 14">
                  <a:extLst>
                    <a:ext uri="{FF2B5EF4-FFF2-40B4-BE49-F238E27FC236}">
                      <a16:creationId xmlns:a16="http://schemas.microsoft.com/office/drawing/2014/main" id="{9BEC2B13-B945-7842-88B1-95AAE8C2F4C1}"/>
                    </a:ext>
                  </a:extLst>
                </p:cNvPr>
                <p:cNvSpPr/>
                <p:nvPr/>
              </p:nvSpPr>
              <p:spPr>
                <a:xfrm>
                  <a:off x="5869620" y="3097021"/>
                  <a:ext cx="562401" cy="61798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TW" altLang="en-US" sz="2400" i="1" smtClean="0">
                            <a:latin typeface="Cambria Math" panose="02040503050406030204" pitchFamily="18" charset="0"/>
                          </a:rPr>
                          <m:t>∫</m:t>
                        </m:r>
                      </m:oMath>
                    </m:oMathPara>
                  </a14:m>
                  <a:endParaRPr kumimoji="1" lang="zh-TW" altLang="en-US" sz="2400" dirty="0"/>
                </a:p>
              </p:txBody>
            </p:sp>
          </mc:Choice>
          <mc:Fallback xmlns="">
            <p:sp>
              <p:nvSpPr>
                <p:cNvPr id="15" name="橢圓 14">
                  <a:extLst>
                    <a:ext uri="{FF2B5EF4-FFF2-40B4-BE49-F238E27FC236}">
                      <a16:creationId xmlns:a16="http://schemas.microsoft.com/office/drawing/2014/main" id="{9BEC2B13-B945-7842-88B1-95AAE8C2F4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9620" y="3097021"/>
                  <a:ext cx="562401" cy="617986"/>
                </a:xfrm>
                <a:prstGeom prst="ellipse">
                  <a:avLst/>
                </a:prstGeom>
                <a:blipFill>
                  <a:blip r:embed="rId5"/>
                  <a:stretch>
                    <a:fillRect l="-6522" b="-6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向右箭號 34">
              <a:extLst>
                <a:ext uri="{FF2B5EF4-FFF2-40B4-BE49-F238E27FC236}">
                  <a16:creationId xmlns:a16="http://schemas.microsoft.com/office/drawing/2014/main" id="{66A08E7B-BB66-434F-99E7-5A8068AE5065}"/>
                </a:ext>
              </a:extLst>
            </p:cNvPr>
            <p:cNvSpPr/>
            <p:nvPr/>
          </p:nvSpPr>
          <p:spPr>
            <a:xfrm>
              <a:off x="5077098" y="3302819"/>
              <a:ext cx="533400" cy="21508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F65BB564-F08D-E64B-A4D3-5B909257CCE7}"/>
                    </a:ext>
                  </a:extLst>
                </p:cNvPr>
                <p:cNvSpPr txBox="1"/>
                <p:nvPr/>
              </p:nvSpPr>
              <p:spPr>
                <a:xfrm>
                  <a:off x="3085293" y="2882171"/>
                  <a:ext cx="3474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TW" altLang="en-US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F65BB564-F08D-E64B-A4D3-5B909257CC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5293" y="2882171"/>
                  <a:ext cx="347437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3103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7146EDCD-4E14-FC4D-A45B-00B3AF168A4D}"/>
                    </a:ext>
                  </a:extLst>
                </p:cNvPr>
                <p:cNvSpPr txBox="1"/>
                <p:nvPr/>
              </p:nvSpPr>
              <p:spPr>
                <a:xfrm>
                  <a:off x="3432730" y="4397697"/>
                  <a:ext cx="3474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TW" altLang="en-US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7146EDCD-4E14-FC4D-A45B-00B3AF168A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2730" y="4397697"/>
                  <a:ext cx="347437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3214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圓角矩形 16">
              <a:extLst>
                <a:ext uri="{FF2B5EF4-FFF2-40B4-BE49-F238E27FC236}">
                  <a16:creationId xmlns:a16="http://schemas.microsoft.com/office/drawing/2014/main" id="{46283DC4-3550-AC44-81B3-9CFBE294792D}"/>
                </a:ext>
              </a:extLst>
            </p:cNvPr>
            <p:cNvSpPr/>
            <p:nvPr/>
          </p:nvSpPr>
          <p:spPr>
            <a:xfrm>
              <a:off x="4352088" y="2697899"/>
              <a:ext cx="398376" cy="427865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b</a:t>
              </a:r>
              <a:endParaRPr kumimoji="1"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7DC3A9E1-23A5-7448-8E48-2B06D37278C8}"/>
                    </a:ext>
                  </a:extLst>
                </p:cNvPr>
                <p:cNvSpPr txBox="1"/>
                <p:nvPr/>
              </p:nvSpPr>
              <p:spPr>
                <a:xfrm>
                  <a:off x="5116501" y="2840651"/>
                  <a:ext cx="34743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kumimoji="1" lang="zh-TW" altLang="en-US" sz="2400" dirty="0"/>
                </a:p>
              </p:txBody>
            </p:sp>
          </mc:Choice>
          <mc:Fallback xmlns="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7DC3A9E1-23A5-7448-8E48-2B06D37278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6501" y="2840651"/>
                  <a:ext cx="347437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7BF7A5C6-9A66-D544-8083-260E3A742322}"/>
                    </a:ext>
                  </a:extLst>
                </p:cNvPr>
                <p:cNvSpPr txBox="1"/>
                <p:nvPr/>
              </p:nvSpPr>
              <p:spPr>
                <a:xfrm>
                  <a:off x="3089123" y="3928892"/>
                  <a:ext cx="5621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kumimoji="1" lang="zh-TW" altLang="en-US" sz="2400" dirty="0"/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7BF7A5C6-9A66-D544-8083-260E3A7423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9123" y="3928892"/>
                  <a:ext cx="5621424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橢圓 18">
            <a:extLst>
              <a:ext uri="{FF2B5EF4-FFF2-40B4-BE49-F238E27FC236}">
                <a16:creationId xmlns:a16="http://schemas.microsoft.com/office/drawing/2014/main" id="{AC2A1032-680D-8649-9186-40087D06C614}"/>
              </a:ext>
            </a:extLst>
          </p:cNvPr>
          <p:cNvSpPr/>
          <p:nvPr/>
        </p:nvSpPr>
        <p:spPr>
          <a:xfrm>
            <a:off x="7025344" y="3352201"/>
            <a:ext cx="99875" cy="10369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88B2D079-D9CC-2F42-B332-3AD8A7CFAE5F}"/>
              </a:ext>
            </a:extLst>
          </p:cNvPr>
          <p:cNvSpPr/>
          <p:nvPr/>
        </p:nvSpPr>
        <p:spPr>
          <a:xfrm>
            <a:off x="7254611" y="3352651"/>
            <a:ext cx="99875" cy="10369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A079B00A-9B7A-BA41-9CA6-D3BED31B738F}"/>
              </a:ext>
            </a:extLst>
          </p:cNvPr>
          <p:cNvSpPr/>
          <p:nvPr/>
        </p:nvSpPr>
        <p:spPr>
          <a:xfrm>
            <a:off x="7465944" y="3352201"/>
            <a:ext cx="99875" cy="10369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BDC433E3-0D85-5345-8EF4-088E16F8E931}"/>
                  </a:ext>
                </a:extLst>
              </p:cNvPr>
              <p:cNvSpPr/>
              <p:nvPr/>
            </p:nvSpPr>
            <p:spPr>
              <a:xfrm>
                <a:off x="8436292" y="3120252"/>
                <a:ext cx="562401" cy="61798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 smtClean="0">
                          <a:latin typeface="Cambria Math" panose="02040503050406030204" pitchFamily="18" charset="0"/>
                        </a:rPr>
                        <m:t>∫</m:t>
                      </m:r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BDC433E3-0D85-5345-8EF4-088E16F8E9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6292" y="3120252"/>
                <a:ext cx="562401" cy="617986"/>
              </a:xfrm>
              <a:prstGeom prst="ellipse">
                <a:avLst/>
              </a:prstGeom>
              <a:blipFill>
                <a:blip r:embed="rId10"/>
                <a:stretch>
                  <a:fillRect l="-6522" b="-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E86990ED-F5FD-1F4E-BCC7-CBCDB0136068}"/>
                  </a:ext>
                </a:extLst>
              </p:cNvPr>
              <p:cNvSpPr/>
              <p:nvPr/>
            </p:nvSpPr>
            <p:spPr>
              <a:xfrm>
                <a:off x="8442113" y="4492556"/>
                <a:ext cx="562401" cy="61798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 smtClean="0">
                          <a:latin typeface="Cambria Math" panose="02040503050406030204" pitchFamily="18" charset="0"/>
                        </a:rPr>
                        <m:t>∫</m:t>
                      </m:r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E86990ED-F5FD-1F4E-BCC7-CBCDB01360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113" y="4492556"/>
                <a:ext cx="562401" cy="617986"/>
              </a:xfrm>
              <a:prstGeom prst="ellipse">
                <a:avLst/>
              </a:prstGeom>
              <a:blipFill>
                <a:blip r:embed="rId11"/>
                <a:stretch>
                  <a:fillRect l="-6522" b="-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向右箭號 43">
            <a:extLst>
              <a:ext uri="{FF2B5EF4-FFF2-40B4-BE49-F238E27FC236}">
                <a16:creationId xmlns:a16="http://schemas.microsoft.com/office/drawing/2014/main" id="{74E8DCDC-1FE4-A740-B917-01632498502A}"/>
              </a:ext>
            </a:extLst>
          </p:cNvPr>
          <p:cNvSpPr/>
          <p:nvPr/>
        </p:nvSpPr>
        <p:spPr>
          <a:xfrm>
            <a:off x="9220786" y="3302819"/>
            <a:ext cx="533400" cy="21508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向右箭號 44">
            <a:extLst>
              <a:ext uri="{FF2B5EF4-FFF2-40B4-BE49-F238E27FC236}">
                <a16:creationId xmlns:a16="http://schemas.microsoft.com/office/drawing/2014/main" id="{DAA541E8-611F-B446-BE8D-5CDCD18A5216}"/>
              </a:ext>
            </a:extLst>
          </p:cNvPr>
          <p:cNvSpPr/>
          <p:nvPr/>
        </p:nvSpPr>
        <p:spPr>
          <a:xfrm>
            <a:off x="9220786" y="4659488"/>
            <a:ext cx="533400" cy="21508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圓角矩形 45">
            <a:extLst>
              <a:ext uri="{FF2B5EF4-FFF2-40B4-BE49-F238E27FC236}">
                <a16:creationId xmlns:a16="http://schemas.microsoft.com/office/drawing/2014/main" id="{D5F7DE2D-4AF2-4F46-A6ED-49E145DBF9DC}"/>
              </a:ext>
            </a:extLst>
          </p:cNvPr>
          <p:cNvSpPr/>
          <p:nvPr/>
        </p:nvSpPr>
        <p:spPr>
          <a:xfrm>
            <a:off x="10034725" y="3179829"/>
            <a:ext cx="558800" cy="4523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y1</a:t>
            </a:r>
            <a:endParaRPr kumimoji="1" lang="zh-TW" altLang="en-US" dirty="0"/>
          </a:p>
        </p:txBody>
      </p:sp>
      <p:sp>
        <p:nvSpPr>
          <p:cNvPr id="47" name="圓角矩形 46">
            <a:extLst>
              <a:ext uri="{FF2B5EF4-FFF2-40B4-BE49-F238E27FC236}">
                <a16:creationId xmlns:a16="http://schemas.microsoft.com/office/drawing/2014/main" id="{5A4AD6AE-ABDC-0F46-9957-554A2C7892F8}"/>
              </a:ext>
            </a:extLst>
          </p:cNvPr>
          <p:cNvSpPr/>
          <p:nvPr/>
        </p:nvSpPr>
        <p:spPr>
          <a:xfrm>
            <a:off x="10034725" y="4540842"/>
            <a:ext cx="558800" cy="4523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y2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4D98E864-9076-F847-BAD4-B5A56C7BD1A4}"/>
                  </a:ext>
                </a:extLst>
              </p:cNvPr>
              <p:cNvSpPr txBox="1"/>
              <p:nvPr/>
            </p:nvSpPr>
            <p:spPr>
              <a:xfrm>
                <a:off x="1200226" y="5207000"/>
                <a:ext cx="3084350" cy="1163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400" dirty="0"/>
                  <a:t>Forward pass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𝜕𝜔</m:t>
                          </m:r>
                        </m:den>
                      </m:f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4D98E864-9076-F847-BAD4-B5A56C7BD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226" y="5207000"/>
                <a:ext cx="3084350" cy="1163973"/>
              </a:xfrm>
              <a:prstGeom prst="rect">
                <a:avLst/>
              </a:prstGeom>
              <a:blipFill>
                <a:blip r:embed="rId12"/>
                <a:stretch>
                  <a:fillRect l="-3279" t="-3226" b="-43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65E38FA0-942D-384C-8833-98E5ECC2F797}"/>
                  </a:ext>
                </a:extLst>
              </p:cNvPr>
              <p:cNvSpPr txBox="1"/>
              <p:nvPr/>
            </p:nvSpPr>
            <p:spPr>
              <a:xfrm>
                <a:off x="4270136" y="5207000"/>
                <a:ext cx="3084350" cy="1163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400" dirty="0"/>
                  <a:t>Backward pass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kumimoji="1"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65E38FA0-942D-384C-8833-98E5ECC2F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0136" y="5207000"/>
                <a:ext cx="3084350" cy="1163908"/>
              </a:xfrm>
              <a:prstGeom prst="rect">
                <a:avLst/>
              </a:prstGeom>
              <a:blipFill>
                <a:blip r:embed="rId13"/>
                <a:stretch>
                  <a:fillRect l="-3292" t="-3226" b="-43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1560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6" y="696437"/>
            <a:ext cx="8079720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Backpropagation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1360725" y="20024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771BAD1A-794F-2A4B-83C4-C05F3FAA962E}"/>
                  </a:ext>
                </a:extLst>
              </p:cNvPr>
              <p:cNvSpPr txBox="1"/>
              <p:nvPr/>
            </p:nvSpPr>
            <p:spPr>
              <a:xfrm>
                <a:off x="1156067" y="1731622"/>
                <a:ext cx="9675208" cy="13973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TW" sz="28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kumimoji="1"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kumimoji="1"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  <m:f>
                      <m:f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kumimoji="1" lang="en-US" altLang="zh-TW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kumimoji="1"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  <m:f>
                      <m:f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kumimoji="1"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num>
                      <m:den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  <m:f>
                      <m:f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den>
                    </m:f>
                    <m:r>
                      <a:rPr kumimoji="1"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f>
                      <m:f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kumimoji="1"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f>
                      <m:f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den>
                    </m:f>
                    <m:r>
                      <a:rPr kumimoji="1"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771BAD1A-794F-2A4B-83C4-C05F3FAA9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067" y="1731622"/>
                <a:ext cx="9675208" cy="1397306"/>
              </a:xfrm>
              <a:prstGeom prst="rect">
                <a:avLst/>
              </a:prstGeom>
              <a:blipFill>
                <a:blip r:embed="rId4"/>
                <a:stretch>
                  <a:fillRect l="-1181"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群組 21">
            <a:extLst>
              <a:ext uri="{FF2B5EF4-FFF2-40B4-BE49-F238E27FC236}">
                <a16:creationId xmlns:a16="http://schemas.microsoft.com/office/drawing/2014/main" id="{F4A981F9-7F2C-8045-A7D3-83D303C0EFCE}"/>
              </a:ext>
            </a:extLst>
          </p:cNvPr>
          <p:cNvGrpSpPr/>
          <p:nvPr/>
        </p:nvGrpSpPr>
        <p:grpSpPr>
          <a:xfrm>
            <a:off x="921176" y="3385604"/>
            <a:ext cx="7664024" cy="3234775"/>
            <a:chOff x="1276308" y="2728245"/>
            <a:chExt cx="7943429" cy="2588224"/>
          </a:xfrm>
        </p:grpSpPr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ACC1C6AA-E571-C649-A992-AA6FDA2ACBCA}"/>
                </a:ext>
              </a:extLst>
            </p:cNvPr>
            <p:cNvSpPr/>
            <p:nvPr/>
          </p:nvSpPr>
          <p:spPr>
            <a:xfrm>
              <a:off x="6697009" y="2971413"/>
              <a:ext cx="315116" cy="208416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03430693-C1A9-2144-BD62-C29DA8F06BA2}"/>
                </a:ext>
              </a:extLst>
            </p:cNvPr>
            <p:cNvGrpSpPr/>
            <p:nvPr/>
          </p:nvGrpSpPr>
          <p:grpSpPr>
            <a:xfrm>
              <a:off x="1276308" y="2728245"/>
              <a:ext cx="4412721" cy="2213466"/>
              <a:chOff x="2019300" y="2697899"/>
              <a:chExt cx="4412721" cy="2213466"/>
            </a:xfrm>
          </p:grpSpPr>
          <p:sp>
            <p:nvSpPr>
              <p:cNvPr id="12" name="圓角矩形 11">
                <a:extLst>
                  <a:ext uri="{FF2B5EF4-FFF2-40B4-BE49-F238E27FC236}">
                    <a16:creationId xmlns:a16="http://schemas.microsoft.com/office/drawing/2014/main" id="{F3C5B1FC-E590-954D-9698-825ABD3D414B}"/>
                  </a:ext>
                </a:extLst>
              </p:cNvPr>
              <p:cNvSpPr/>
              <p:nvPr/>
            </p:nvSpPr>
            <p:spPr>
              <a:xfrm>
                <a:off x="2019300" y="3179829"/>
                <a:ext cx="558800" cy="45237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x1</a:t>
                </a:r>
                <a:endParaRPr kumimoji="1" lang="zh-TW" altLang="en-US" dirty="0"/>
              </a:p>
            </p:txBody>
          </p:sp>
          <p:sp>
            <p:nvSpPr>
              <p:cNvPr id="27" name="圓角矩形 26">
                <a:extLst>
                  <a:ext uri="{FF2B5EF4-FFF2-40B4-BE49-F238E27FC236}">
                    <a16:creationId xmlns:a16="http://schemas.microsoft.com/office/drawing/2014/main" id="{36DBB025-E723-694B-9C2F-C654E0D672E1}"/>
                  </a:ext>
                </a:extLst>
              </p:cNvPr>
              <p:cNvSpPr/>
              <p:nvPr/>
            </p:nvSpPr>
            <p:spPr>
              <a:xfrm>
                <a:off x="2019300" y="4458994"/>
                <a:ext cx="558800" cy="45237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x2</a:t>
                </a:r>
                <a:endParaRPr kumimoji="1" lang="zh-TW" altLang="en-US" dirty="0"/>
              </a:p>
            </p:txBody>
          </p:sp>
          <p:sp>
            <p:nvSpPr>
              <p:cNvPr id="29" name="向右箭號 28">
                <a:extLst>
                  <a:ext uri="{FF2B5EF4-FFF2-40B4-BE49-F238E27FC236}">
                    <a16:creationId xmlns:a16="http://schemas.microsoft.com/office/drawing/2014/main" id="{BFCC6F87-1C76-694A-8A05-4F137A602F90}"/>
                  </a:ext>
                </a:extLst>
              </p:cNvPr>
              <p:cNvSpPr/>
              <p:nvPr/>
            </p:nvSpPr>
            <p:spPr>
              <a:xfrm>
                <a:off x="2775708" y="3302819"/>
                <a:ext cx="1224792" cy="215081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3" name="向右箭號 32">
                <a:extLst>
                  <a:ext uri="{FF2B5EF4-FFF2-40B4-BE49-F238E27FC236}">
                    <a16:creationId xmlns:a16="http://schemas.microsoft.com/office/drawing/2014/main" id="{C46C4B1A-A0CC-A944-BA40-DB52CDFC6675}"/>
                  </a:ext>
                </a:extLst>
              </p:cNvPr>
              <p:cNvSpPr/>
              <p:nvPr/>
            </p:nvSpPr>
            <p:spPr>
              <a:xfrm rot="19716361">
                <a:off x="2704258" y="4154557"/>
                <a:ext cx="1433158" cy="22595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72589547-FEF2-664C-BD5C-58DB601FA552}"/>
                  </a:ext>
                </a:extLst>
              </p:cNvPr>
              <p:cNvSpPr/>
              <p:nvPr/>
            </p:nvSpPr>
            <p:spPr>
              <a:xfrm>
                <a:off x="4284576" y="3209983"/>
                <a:ext cx="533400" cy="45237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2800" dirty="0"/>
                  <a:t>+</a:t>
                </a:r>
                <a:endParaRPr kumimoji="1" lang="zh-TW" altLang="en-US" sz="28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橢圓 14">
                    <a:extLst>
                      <a:ext uri="{FF2B5EF4-FFF2-40B4-BE49-F238E27FC236}">
                        <a16:creationId xmlns:a16="http://schemas.microsoft.com/office/drawing/2014/main" id="{9BEC2B13-B945-7842-88B1-95AAE8C2F4C1}"/>
                      </a:ext>
                    </a:extLst>
                  </p:cNvPr>
                  <p:cNvSpPr/>
                  <p:nvPr/>
                </p:nvSpPr>
                <p:spPr>
                  <a:xfrm>
                    <a:off x="5869620" y="3097021"/>
                    <a:ext cx="562401" cy="61798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zh-TW" altLang="en-US" sz="2400" i="1" smtClean="0">
                              <a:latin typeface="Cambria Math" panose="02040503050406030204" pitchFamily="18" charset="0"/>
                            </a:rPr>
                            <m:t>∫</m:t>
                          </m:r>
                        </m:oMath>
                      </m:oMathPara>
                    </a14:m>
                    <a:endParaRPr kumimoji="1" lang="zh-TW" altLang="en-US" sz="2400" dirty="0"/>
                  </a:p>
                </p:txBody>
              </p:sp>
            </mc:Choice>
            <mc:Fallback xmlns="">
              <p:sp>
                <p:nvSpPr>
                  <p:cNvPr id="15" name="橢圓 14">
                    <a:extLst>
                      <a:ext uri="{FF2B5EF4-FFF2-40B4-BE49-F238E27FC236}">
                        <a16:creationId xmlns:a16="http://schemas.microsoft.com/office/drawing/2014/main" id="{9BEC2B13-B945-7842-88B1-95AAE8C2F4C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69620" y="3097021"/>
                    <a:ext cx="562401" cy="617986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 l="-8889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5" name="向右箭號 34">
                <a:extLst>
                  <a:ext uri="{FF2B5EF4-FFF2-40B4-BE49-F238E27FC236}">
                    <a16:creationId xmlns:a16="http://schemas.microsoft.com/office/drawing/2014/main" id="{66A08E7B-BB66-434F-99E7-5A8068AE5065}"/>
                  </a:ext>
                </a:extLst>
              </p:cNvPr>
              <p:cNvSpPr/>
              <p:nvPr/>
            </p:nvSpPr>
            <p:spPr>
              <a:xfrm>
                <a:off x="5077098" y="3302819"/>
                <a:ext cx="533400" cy="215081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字方塊 15">
                    <a:extLst>
                      <a:ext uri="{FF2B5EF4-FFF2-40B4-BE49-F238E27FC236}">
                        <a16:creationId xmlns:a16="http://schemas.microsoft.com/office/drawing/2014/main" id="{F65BB564-F08D-E64B-A4D3-5B909257CCE7}"/>
                      </a:ext>
                    </a:extLst>
                  </p:cNvPr>
                  <p:cNvSpPr txBox="1"/>
                  <p:nvPr/>
                </p:nvSpPr>
                <p:spPr>
                  <a:xfrm>
                    <a:off x="3085293" y="2882171"/>
                    <a:ext cx="34743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6" name="文字方塊 15">
                    <a:extLst>
                      <a:ext uri="{FF2B5EF4-FFF2-40B4-BE49-F238E27FC236}">
                        <a16:creationId xmlns:a16="http://schemas.microsoft.com/office/drawing/2014/main" id="{F65BB564-F08D-E64B-A4D3-5B909257CC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85293" y="2882171"/>
                    <a:ext cx="347437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4074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文字方塊 35">
                    <a:extLst>
                      <a:ext uri="{FF2B5EF4-FFF2-40B4-BE49-F238E27FC236}">
                        <a16:creationId xmlns:a16="http://schemas.microsoft.com/office/drawing/2014/main" id="{7146EDCD-4E14-FC4D-A45B-00B3AF168A4D}"/>
                      </a:ext>
                    </a:extLst>
                  </p:cNvPr>
                  <p:cNvSpPr txBox="1"/>
                  <p:nvPr/>
                </p:nvSpPr>
                <p:spPr>
                  <a:xfrm>
                    <a:off x="3432730" y="4397697"/>
                    <a:ext cx="34743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36" name="文字方塊 35">
                    <a:extLst>
                      <a:ext uri="{FF2B5EF4-FFF2-40B4-BE49-F238E27FC236}">
                        <a16:creationId xmlns:a16="http://schemas.microsoft.com/office/drawing/2014/main" id="{7146EDCD-4E14-FC4D-A45B-00B3AF168A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32730" y="4397697"/>
                    <a:ext cx="34743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3703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圓角矩形 16">
                <a:extLst>
                  <a:ext uri="{FF2B5EF4-FFF2-40B4-BE49-F238E27FC236}">
                    <a16:creationId xmlns:a16="http://schemas.microsoft.com/office/drawing/2014/main" id="{46283DC4-3550-AC44-81B3-9CFBE294792D}"/>
                  </a:ext>
                </a:extLst>
              </p:cNvPr>
              <p:cNvSpPr/>
              <p:nvPr/>
            </p:nvSpPr>
            <p:spPr>
              <a:xfrm>
                <a:off x="4352088" y="2697899"/>
                <a:ext cx="398376" cy="427865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b</a:t>
                </a:r>
                <a:endParaRPr kumimoji="1" lang="zh-TW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文字方塊 36">
                    <a:extLst>
                      <a:ext uri="{FF2B5EF4-FFF2-40B4-BE49-F238E27FC236}">
                        <a16:creationId xmlns:a16="http://schemas.microsoft.com/office/drawing/2014/main" id="{7DC3A9E1-23A5-7448-8E48-2B06D37278C8}"/>
                      </a:ext>
                    </a:extLst>
                  </p:cNvPr>
                  <p:cNvSpPr txBox="1"/>
                  <p:nvPr/>
                </p:nvSpPr>
                <p:spPr>
                  <a:xfrm>
                    <a:off x="5116501" y="2840651"/>
                    <a:ext cx="34743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kumimoji="1" lang="zh-TW" altLang="en-US" sz="2400" dirty="0"/>
                  </a:p>
                </p:txBody>
              </p:sp>
            </mc:Choice>
            <mc:Fallback xmlns="">
              <p:sp>
                <p:nvSpPr>
                  <p:cNvPr id="37" name="文字方塊 36">
                    <a:extLst>
                      <a:ext uri="{FF2B5EF4-FFF2-40B4-BE49-F238E27FC236}">
                        <a16:creationId xmlns:a16="http://schemas.microsoft.com/office/drawing/2014/main" id="{7DC3A9E1-23A5-7448-8E48-2B06D37278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16501" y="2840651"/>
                    <a:ext cx="347437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9" name="向右箭號 38">
              <a:extLst>
                <a:ext uri="{FF2B5EF4-FFF2-40B4-BE49-F238E27FC236}">
                  <a16:creationId xmlns:a16="http://schemas.microsoft.com/office/drawing/2014/main" id="{DA88BEB7-8A2C-034C-B6A9-4E7D37061496}"/>
                </a:ext>
              </a:extLst>
            </p:cNvPr>
            <p:cNvSpPr/>
            <p:nvPr/>
          </p:nvSpPr>
          <p:spPr>
            <a:xfrm>
              <a:off x="5976828" y="3333165"/>
              <a:ext cx="1224073" cy="21508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0" name="向右箭號 49">
              <a:extLst>
                <a:ext uri="{FF2B5EF4-FFF2-40B4-BE49-F238E27FC236}">
                  <a16:creationId xmlns:a16="http://schemas.microsoft.com/office/drawing/2014/main" id="{965CEB25-8CFA-4146-AFC5-B475BC2BBB3C}"/>
                </a:ext>
              </a:extLst>
            </p:cNvPr>
            <p:cNvSpPr/>
            <p:nvPr/>
          </p:nvSpPr>
          <p:spPr>
            <a:xfrm rot="1961723">
              <a:off x="5927279" y="4106537"/>
              <a:ext cx="1313510" cy="237598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字方塊 50">
                  <a:extLst>
                    <a:ext uri="{FF2B5EF4-FFF2-40B4-BE49-F238E27FC236}">
                      <a16:creationId xmlns:a16="http://schemas.microsoft.com/office/drawing/2014/main" id="{C4D77025-F46B-FD43-AE30-EA2884A96179}"/>
                    </a:ext>
                  </a:extLst>
                </p:cNvPr>
                <p:cNvSpPr txBox="1"/>
                <p:nvPr/>
              </p:nvSpPr>
              <p:spPr>
                <a:xfrm>
                  <a:off x="6292165" y="2896558"/>
                  <a:ext cx="3474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TW" altLang="en-US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51" name="文字方塊 50">
                  <a:extLst>
                    <a:ext uri="{FF2B5EF4-FFF2-40B4-BE49-F238E27FC236}">
                      <a16:creationId xmlns:a16="http://schemas.microsoft.com/office/drawing/2014/main" id="{C4D77025-F46B-FD43-AE30-EA2884A961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2165" y="2896558"/>
                  <a:ext cx="347437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3571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字方塊 51">
                  <a:extLst>
                    <a:ext uri="{FF2B5EF4-FFF2-40B4-BE49-F238E27FC236}">
                      <a16:creationId xmlns:a16="http://schemas.microsoft.com/office/drawing/2014/main" id="{CF98315B-E8C4-E04A-B84B-183B5B5961F5}"/>
                    </a:ext>
                  </a:extLst>
                </p:cNvPr>
                <p:cNvSpPr txBox="1"/>
                <p:nvPr/>
              </p:nvSpPr>
              <p:spPr>
                <a:xfrm>
                  <a:off x="6064607" y="4423648"/>
                  <a:ext cx="3474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TW" altLang="en-US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52" name="文字方塊 51">
                  <a:extLst>
                    <a:ext uri="{FF2B5EF4-FFF2-40B4-BE49-F238E27FC236}">
                      <a16:creationId xmlns:a16="http://schemas.microsoft.com/office/drawing/2014/main" id="{CF98315B-E8C4-E04A-B84B-183B5B5961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4607" y="4423648"/>
                  <a:ext cx="347437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3703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5CA8991C-29EE-AF44-B955-2CA297F89519}"/>
                </a:ext>
              </a:extLst>
            </p:cNvPr>
            <p:cNvSpPr txBox="1"/>
            <p:nvPr/>
          </p:nvSpPr>
          <p:spPr>
            <a:xfrm>
              <a:off x="5689029" y="2912517"/>
              <a:ext cx="287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2400" dirty="0"/>
                <a:t>a</a:t>
              </a:r>
              <a:endParaRPr kumimoji="1"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69145755-9FD4-9044-AE1F-76C3974ED716}"/>
                    </a:ext>
                  </a:extLst>
                </p:cNvPr>
                <p:cNvSpPr txBox="1"/>
                <p:nvPr/>
              </p:nvSpPr>
              <p:spPr>
                <a:xfrm>
                  <a:off x="4552169" y="3838669"/>
                  <a:ext cx="142465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400" dirty="0"/>
                </a:p>
              </p:txBody>
            </p:sp>
          </mc:Choice>
          <mc:Fallback xmlns="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69145755-9FD4-9044-AE1F-76C3974ED7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2169" y="3838669"/>
                  <a:ext cx="1424659" cy="461665"/>
                </a:xfrm>
                <a:prstGeom prst="rect">
                  <a:avLst/>
                </a:prstGeom>
                <a:blipFill>
                  <a:blip r:embed="rId11"/>
                  <a:stretch>
                    <a:fillRect r="-275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32C6E683-B902-044E-8D49-62E444E13250}"/>
                </a:ext>
              </a:extLst>
            </p:cNvPr>
            <p:cNvSpPr/>
            <p:nvPr/>
          </p:nvSpPr>
          <p:spPr>
            <a:xfrm>
              <a:off x="7304095" y="3239743"/>
              <a:ext cx="533400" cy="45237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800" dirty="0"/>
                <a:t>+</a:t>
              </a:r>
              <a:endParaRPr kumimoji="1" lang="zh-TW" altLang="en-US" sz="2800" dirty="0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9A5C0645-AE0B-974A-AA1B-A38D15FB745C}"/>
                </a:ext>
              </a:extLst>
            </p:cNvPr>
            <p:cNvSpPr/>
            <p:nvPr/>
          </p:nvSpPr>
          <p:spPr>
            <a:xfrm>
              <a:off x="7300238" y="4382128"/>
              <a:ext cx="533400" cy="45237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800" dirty="0"/>
                <a:t>+</a:t>
              </a:r>
              <a:endParaRPr kumimoji="1" lang="zh-TW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4D2AE715-FA5F-C64E-B7BD-CB4E5E85001B}"/>
                    </a:ext>
                  </a:extLst>
                </p:cNvPr>
                <p:cNvSpPr/>
                <p:nvPr/>
              </p:nvSpPr>
              <p:spPr>
                <a:xfrm>
                  <a:off x="8657336" y="3127367"/>
                  <a:ext cx="562401" cy="61798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TW" altLang="en-US" sz="2400" i="1" smtClean="0">
                            <a:latin typeface="Cambria Math" panose="02040503050406030204" pitchFamily="18" charset="0"/>
                          </a:rPr>
                          <m:t>∫</m:t>
                        </m:r>
                      </m:oMath>
                    </m:oMathPara>
                  </a14:m>
                  <a:endParaRPr kumimoji="1" lang="zh-TW" altLang="en-US" sz="2400" dirty="0"/>
                </a:p>
              </p:txBody>
            </p:sp>
          </mc:Choice>
          <mc:Fallback xmlns=""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4D2AE715-FA5F-C64E-B7BD-CB4E5E8500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7336" y="3127367"/>
                  <a:ext cx="562401" cy="617986"/>
                </a:xfrm>
                <a:prstGeom prst="ellipse">
                  <a:avLst/>
                </a:prstGeom>
                <a:blipFill>
                  <a:blip r:embed="rId12"/>
                  <a:stretch>
                    <a:fillRect l="-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橢圓 56">
                  <a:extLst>
                    <a:ext uri="{FF2B5EF4-FFF2-40B4-BE49-F238E27FC236}">
                      <a16:creationId xmlns:a16="http://schemas.microsoft.com/office/drawing/2014/main" id="{29179803-07E0-3548-AE0A-71603B59F202}"/>
                    </a:ext>
                  </a:extLst>
                </p:cNvPr>
                <p:cNvSpPr/>
                <p:nvPr/>
              </p:nvSpPr>
              <p:spPr>
                <a:xfrm>
                  <a:off x="8657335" y="4296653"/>
                  <a:ext cx="562401" cy="61798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TW" altLang="en-US" sz="2400" i="1" smtClean="0">
                            <a:latin typeface="Cambria Math" panose="02040503050406030204" pitchFamily="18" charset="0"/>
                          </a:rPr>
                          <m:t>∫</m:t>
                        </m:r>
                      </m:oMath>
                    </m:oMathPara>
                  </a14:m>
                  <a:endParaRPr kumimoji="1" lang="zh-TW" altLang="en-US" sz="2400" dirty="0"/>
                </a:p>
              </p:txBody>
            </p:sp>
          </mc:Choice>
          <mc:Fallback xmlns="">
            <p:sp>
              <p:nvSpPr>
                <p:cNvPr id="57" name="橢圓 56">
                  <a:extLst>
                    <a:ext uri="{FF2B5EF4-FFF2-40B4-BE49-F238E27FC236}">
                      <a16:creationId xmlns:a16="http://schemas.microsoft.com/office/drawing/2014/main" id="{29179803-07E0-3548-AE0A-71603B59F2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7335" y="4296653"/>
                  <a:ext cx="562401" cy="617986"/>
                </a:xfrm>
                <a:prstGeom prst="ellipse">
                  <a:avLst/>
                </a:prstGeom>
                <a:blipFill>
                  <a:blip r:embed="rId13"/>
                  <a:stretch>
                    <a:fillRect l="-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向右箭號 57">
              <a:extLst>
                <a:ext uri="{FF2B5EF4-FFF2-40B4-BE49-F238E27FC236}">
                  <a16:creationId xmlns:a16="http://schemas.microsoft.com/office/drawing/2014/main" id="{A4690CE3-B471-3B4B-BE34-5FE502E16754}"/>
                </a:ext>
              </a:extLst>
            </p:cNvPr>
            <p:cNvSpPr/>
            <p:nvPr/>
          </p:nvSpPr>
          <p:spPr>
            <a:xfrm>
              <a:off x="7980715" y="3321459"/>
              <a:ext cx="533400" cy="21508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9" name="向右箭號 58">
              <a:extLst>
                <a:ext uri="{FF2B5EF4-FFF2-40B4-BE49-F238E27FC236}">
                  <a16:creationId xmlns:a16="http://schemas.microsoft.com/office/drawing/2014/main" id="{E2626EE4-673F-504A-BD78-DD2B866470FC}"/>
                </a:ext>
              </a:extLst>
            </p:cNvPr>
            <p:cNvSpPr/>
            <p:nvPr/>
          </p:nvSpPr>
          <p:spPr>
            <a:xfrm>
              <a:off x="7978786" y="4500444"/>
              <a:ext cx="533400" cy="21508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59">
                  <a:extLst>
                    <a:ext uri="{FF2B5EF4-FFF2-40B4-BE49-F238E27FC236}">
                      <a16:creationId xmlns:a16="http://schemas.microsoft.com/office/drawing/2014/main" id="{695262D6-8DC9-4149-9F0E-6F0F4F032374}"/>
                    </a:ext>
                  </a:extLst>
                </p:cNvPr>
                <p:cNvSpPr txBox="1"/>
                <p:nvPr/>
              </p:nvSpPr>
              <p:spPr>
                <a:xfrm>
                  <a:off x="8060912" y="2797788"/>
                  <a:ext cx="34743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60" name="文字方塊 59">
                  <a:extLst>
                    <a:ext uri="{FF2B5EF4-FFF2-40B4-BE49-F238E27FC236}">
                      <a16:creationId xmlns:a16="http://schemas.microsoft.com/office/drawing/2014/main" id="{695262D6-8DC9-4149-9F0E-6F0F4F0323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0912" y="2797788"/>
                  <a:ext cx="347437" cy="523220"/>
                </a:xfrm>
                <a:prstGeom prst="rect">
                  <a:avLst/>
                </a:prstGeom>
                <a:blipFill>
                  <a:blip r:embed="rId14"/>
                  <a:stretch>
                    <a:fillRect r="-2963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字方塊 60">
                  <a:extLst>
                    <a:ext uri="{FF2B5EF4-FFF2-40B4-BE49-F238E27FC236}">
                      <a16:creationId xmlns:a16="http://schemas.microsoft.com/office/drawing/2014/main" id="{66DDC648-11BB-D540-AAE7-3CF5776ABEA9}"/>
                    </a:ext>
                  </a:extLst>
                </p:cNvPr>
                <p:cNvSpPr txBox="1"/>
                <p:nvPr/>
              </p:nvSpPr>
              <p:spPr>
                <a:xfrm>
                  <a:off x="8023176" y="4774333"/>
                  <a:ext cx="347437" cy="5421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61" name="文字方塊 60">
                  <a:extLst>
                    <a:ext uri="{FF2B5EF4-FFF2-40B4-BE49-F238E27FC236}">
                      <a16:creationId xmlns:a16="http://schemas.microsoft.com/office/drawing/2014/main" id="{66DDC648-11BB-D540-AAE7-3CF5776ABE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3176" y="4774333"/>
                  <a:ext cx="347437" cy="542136"/>
                </a:xfrm>
                <a:prstGeom prst="rect">
                  <a:avLst/>
                </a:prstGeom>
                <a:blipFill>
                  <a:blip r:embed="rId15"/>
                  <a:stretch>
                    <a:fillRect r="-5555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53772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1388</TotalTime>
  <Words>415</Words>
  <Application>Microsoft Macintosh PowerPoint</Application>
  <PresentationFormat>寬螢幕</PresentationFormat>
  <Paragraphs>149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30" baseType="lpstr">
      <vt:lpstr>標楷體</vt:lpstr>
      <vt:lpstr>幼圆</vt:lpstr>
      <vt:lpstr>Agency FB</vt:lpstr>
      <vt:lpstr>Arial</vt:lpstr>
      <vt:lpstr>Calibri</vt:lpstr>
      <vt:lpstr>Calibri Light</vt:lpstr>
      <vt:lpstr>Cambria Math</vt:lpstr>
      <vt:lpstr>Mongolian Baiti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Orthogonal Initialization in Deep Linear Networks</dc:title>
  <dc:creator>Microsoft Office User</dc:creator>
  <cp:lastModifiedBy>Microsoft Office User</cp:lastModifiedBy>
  <cp:revision>43</cp:revision>
  <dcterms:created xsi:type="dcterms:W3CDTF">2021-01-05T15:01:51Z</dcterms:created>
  <dcterms:modified xsi:type="dcterms:W3CDTF">2021-01-07T02:12:59Z</dcterms:modified>
</cp:coreProperties>
</file>